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5" r:id="rId2"/>
  </p:sldMasterIdLst>
  <p:notesMasterIdLst>
    <p:notesMasterId r:id="rId30"/>
  </p:notesMasterIdLst>
  <p:sldIdLst>
    <p:sldId id="256" r:id="rId3"/>
    <p:sldId id="258" r:id="rId4"/>
    <p:sldId id="259" r:id="rId5"/>
    <p:sldId id="260" r:id="rId6"/>
    <p:sldId id="261" r:id="rId7"/>
    <p:sldId id="262" r:id="rId8"/>
    <p:sldId id="263" r:id="rId9"/>
    <p:sldId id="264" r:id="rId10"/>
    <p:sldId id="265" r:id="rId11"/>
    <p:sldId id="268" r:id="rId12"/>
    <p:sldId id="266" r:id="rId13"/>
    <p:sldId id="267"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2" r:id="rId27"/>
    <p:sldId id="283" r:id="rId28"/>
    <p:sldId id="281" r:id="rId29"/>
  </p:sldIdLst>
  <p:sldSz cx="12192000" cy="6858000"/>
  <p:notesSz cx="6858000" cy="9144000"/>
  <p:custDataLst>
    <p:tags r:id="rId31"/>
  </p:custDataLst>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120" autoAdjust="0"/>
    <p:restoredTop sz="67245" autoAdjust="0"/>
  </p:normalViewPr>
  <p:slideViewPr>
    <p:cSldViewPr snapToGrid="0" showGuides="1">
      <p:cViewPr varScale="1">
        <p:scale>
          <a:sx n="96" d="100"/>
          <a:sy n="96" d="100"/>
        </p:scale>
        <p:origin x="1134" y="84"/>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7983"/>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CDF505-C800-4F6A-9906-27147A82A3DC}" type="datetimeFigureOut">
              <a:rPr lang="en-US" smtClean="0"/>
              <a:t>11/10/2017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FC8B30-430A-419E-AAC8-C52672057434}" type="slidenum">
              <a:rPr lang="en-US" smtClean="0"/>
              <a:t>‹Nr.›</a:t>
            </a:fld>
            <a:endParaRPr lang="en-US"/>
          </a:p>
        </p:txBody>
      </p:sp>
    </p:spTree>
    <p:extLst>
      <p:ext uri="{BB962C8B-B14F-4D97-AF65-F5344CB8AC3E}">
        <p14:creationId xmlns:p14="http://schemas.microsoft.com/office/powerpoint/2010/main" val="2299308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73475" y="850900"/>
            <a:ext cx="2995613" cy="1684338"/>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5</a:t>
            </a:fld>
            <a:endParaRPr lang="en-US"/>
          </a:p>
        </p:txBody>
      </p:sp>
    </p:spTree>
    <p:extLst>
      <p:ext uri="{BB962C8B-B14F-4D97-AF65-F5344CB8AC3E}">
        <p14:creationId xmlns:p14="http://schemas.microsoft.com/office/powerpoint/2010/main" val="3533952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a:t>
            </a:r>
            <a:r>
              <a:rPr lang="en-US" baseline="0" dirty="0"/>
              <a:t> Azure</a:t>
            </a:r>
          </a:p>
          <a:p>
            <a:r>
              <a:rPr lang="en-US" baseline="0" dirty="0"/>
              <a:t>Show template</a:t>
            </a:r>
          </a:p>
          <a:p>
            <a:r>
              <a:rPr lang="en-US" baseline="0" dirty="0"/>
              <a:t>Show template deployment</a:t>
            </a:r>
          </a:p>
        </p:txBody>
      </p:sp>
      <p:sp>
        <p:nvSpPr>
          <p:cNvPr id="4" name="Slide Number Placeholder 3"/>
          <p:cNvSpPr>
            <a:spLocks noGrp="1"/>
          </p:cNvSpPr>
          <p:nvPr>
            <p:ph type="sldNum" sz="quarter" idx="10"/>
          </p:nvPr>
        </p:nvSpPr>
        <p:spPr/>
        <p:txBody>
          <a:bodyPr/>
          <a:lstStyle/>
          <a:p>
            <a:fld id="{D3FC8B30-430A-419E-AAC8-C52672057434}" type="slidenum">
              <a:rPr lang="en-US" smtClean="0"/>
              <a:t>8</a:t>
            </a:fld>
            <a:endParaRPr lang="en-US"/>
          </a:p>
        </p:txBody>
      </p:sp>
    </p:spTree>
    <p:extLst>
      <p:ext uri="{BB962C8B-B14F-4D97-AF65-F5344CB8AC3E}">
        <p14:creationId xmlns:p14="http://schemas.microsoft.com/office/powerpoint/2010/main" val="261940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73475" y="850900"/>
            <a:ext cx="2995613" cy="1684338"/>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SMSG Readiness</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0E77B2B4-D237-4BCC-95D9-1D4EDEE25D63}" type="datetime1">
              <a:rPr lang="en-US" smtClean="0"/>
              <a:t>11/10/2017</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11</a:t>
            </a:fld>
            <a:endParaRPr lang="en-US" dirty="0"/>
          </a:p>
        </p:txBody>
      </p:sp>
    </p:spTree>
    <p:extLst>
      <p:ext uri="{BB962C8B-B14F-4D97-AF65-F5344CB8AC3E}">
        <p14:creationId xmlns:p14="http://schemas.microsoft.com/office/powerpoint/2010/main" val="3020775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Open VS</a:t>
            </a:r>
          </a:p>
          <a:p>
            <a:r>
              <a:rPr lang="en-US" baseline="0" dirty="0"/>
              <a:t>Build a template</a:t>
            </a:r>
          </a:p>
          <a:p>
            <a:endParaRPr lang="en-US" dirty="0"/>
          </a:p>
        </p:txBody>
      </p:sp>
      <p:sp>
        <p:nvSpPr>
          <p:cNvPr id="4" name="Slide Number Placeholder 3"/>
          <p:cNvSpPr>
            <a:spLocks noGrp="1"/>
          </p:cNvSpPr>
          <p:nvPr>
            <p:ph type="sldNum" sz="quarter" idx="10"/>
          </p:nvPr>
        </p:nvSpPr>
        <p:spPr/>
        <p:txBody>
          <a:bodyPr/>
          <a:lstStyle/>
          <a:p>
            <a:fld id="{D3FC8B30-430A-419E-AAC8-C52672057434}" type="slidenum">
              <a:rPr lang="en-US" smtClean="0"/>
              <a:t>13</a:t>
            </a:fld>
            <a:endParaRPr lang="en-US"/>
          </a:p>
        </p:txBody>
      </p:sp>
    </p:spTree>
    <p:extLst>
      <p:ext uri="{BB962C8B-B14F-4D97-AF65-F5344CB8AC3E}">
        <p14:creationId xmlns:p14="http://schemas.microsoft.com/office/powerpoint/2010/main" val="3144754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C8B30-430A-419E-AAC8-C52672057434}" type="slidenum">
              <a:rPr lang="en-US" smtClean="0"/>
              <a:t>16</a:t>
            </a:fld>
            <a:endParaRPr lang="en-US"/>
          </a:p>
        </p:txBody>
      </p:sp>
    </p:spTree>
    <p:extLst>
      <p:ext uri="{BB962C8B-B14F-4D97-AF65-F5344CB8AC3E}">
        <p14:creationId xmlns:p14="http://schemas.microsoft.com/office/powerpoint/2010/main" val="3023993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Deploy</a:t>
            </a:r>
            <a:endParaRPr lang="en-US" dirty="0"/>
          </a:p>
          <a:p>
            <a:endParaRPr lang="en-US" dirty="0"/>
          </a:p>
        </p:txBody>
      </p:sp>
      <p:sp>
        <p:nvSpPr>
          <p:cNvPr id="4" name="Slide Number Placeholder 3"/>
          <p:cNvSpPr>
            <a:spLocks noGrp="1"/>
          </p:cNvSpPr>
          <p:nvPr>
            <p:ph type="sldNum" sz="quarter" idx="10"/>
          </p:nvPr>
        </p:nvSpPr>
        <p:spPr/>
        <p:txBody>
          <a:bodyPr/>
          <a:lstStyle/>
          <a:p>
            <a:fld id="{D3FC8B30-430A-419E-AAC8-C52672057434}" type="slidenum">
              <a:rPr lang="en-US" smtClean="0"/>
              <a:t>17</a:t>
            </a:fld>
            <a:endParaRPr lang="en-US"/>
          </a:p>
        </p:txBody>
      </p:sp>
    </p:spTree>
    <p:extLst>
      <p:ext uri="{BB962C8B-B14F-4D97-AF65-F5344CB8AC3E}">
        <p14:creationId xmlns:p14="http://schemas.microsoft.com/office/powerpoint/2010/main" val="2117960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a:t>
            </a:r>
            <a:r>
              <a:rPr lang="en-US" baseline="0" dirty="0"/>
              <a:t> a DSC extension</a:t>
            </a:r>
            <a:endParaRPr lang="en-US" dirty="0"/>
          </a:p>
          <a:p>
            <a:r>
              <a:rPr lang="en-US" dirty="0"/>
              <a:t>Inspect</a:t>
            </a:r>
            <a:r>
              <a:rPr lang="en-US" baseline="0" dirty="0"/>
              <a:t> the DSC</a:t>
            </a:r>
          </a:p>
          <a:p>
            <a:r>
              <a:rPr lang="en-US" baseline="0" dirty="0"/>
              <a:t>Uncomment the web server sample code</a:t>
            </a:r>
            <a:endParaRPr lang="en-US" dirty="0"/>
          </a:p>
          <a:p>
            <a:r>
              <a:rPr lang="en-US" dirty="0"/>
              <a:t>Show the log files</a:t>
            </a:r>
          </a:p>
          <a:p>
            <a:r>
              <a:rPr lang="en-US" dirty="0"/>
              <a:t>Show the extension</a:t>
            </a:r>
            <a:r>
              <a:rPr lang="en-US" baseline="0" dirty="0"/>
              <a:t> in the portal</a:t>
            </a:r>
          </a:p>
          <a:p>
            <a:r>
              <a:rPr lang="en-US" baseline="0" dirty="0"/>
              <a:t>‘</a:t>
            </a:r>
            <a:endParaRPr lang="en-US" dirty="0"/>
          </a:p>
        </p:txBody>
      </p:sp>
      <p:sp>
        <p:nvSpPr>
          <p:cNvPr id="4" name="Slide Number Placeholder 3"/>
          <p:cNvSpPr>
            <a:spLocks noGrp="1"/>
          </p:cNvSpPr>
          <p:nvPr>
            <p:ph type="sldNum" sz="quarter" idx="10"/>
          </p:nvPr>
        </p:nvSpPr>
        <p:spPr/>
        <p:txBody>
          <a:bodyPr/>
          <a:lstStyle/>
          <a:p>
            <a:fld id="{D3FC8B30-430A-419E-AAC8-C52672057434}" type="slidenum">
              <a:rPr lang="en-US" smtClean="0"/>
              <a:t>24</a:t>
            </a:fld>
            <a:endParaRPr lang="en-US"/>
          </a:p>
        </p:txBody>
      </p:sp>
    </p:spTree>
    <p:extLst>
      <p:ext uri="{BB962C8B-B14F-4D97-AF65-F5344CB8AC3E}">
        <p14:creationId xmlns:p14="http://schemas.microsoft.com/office/powerpoint/2010/main" val="1394318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30563" y="866775"/>
            <a:ext cx="3949700" cy="222250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SMSG Readiness</a:t>
            </a:r>
          </a:p>
        </p:txBody>
      </p:sp>
      <p:sp>
        <p:nvSpPr>
          <p:cNvPr id="5" name="Footer Placeholder 4"/>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a:t>
            </a:r>
          </a:p>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F01108C4-D877-4A22-91DA-D46170488BA3}" type="datetime1">
              <a:rPr lang="en-US" smtClean="0"/>
              <a:t>11/10/2017</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27</a:t>
            </a:fld>
            <a:endParaRPr lang="en-US" dirty="0"/>
          </a:p>
        </p:txBody>
      </p:sp>
    </p:spTree>
    <p:extLst>
      <p:ext uri="{BB962C8B-B14F-4D97-AF65-F5344CB8AC3E}">
        <p14:creationId xmlns:p14="http://schemas.microsoft.com/office/powerpoint/2010/main" val="21318964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hoto_Option">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 y="0"/>
            <a:ext cx="12190271" cy="6858000"/>
          </a:xfrm>
          <a:prstGeom prst="rect">
            <a:avLst/>
          </a:prstGeom>
        </p:spPr>
      </p:pic>
      <p:sp>
        <p:nvSpPr>
          <p:cNvPr id="2" name="Rectangle 1"/>
          <p:cNvSpPr/>
          <p:nvPr/>
        </p:nvSpPr>
        <p:spPr bwMode="auto">
          <a:xfrm>
            <a:off x="269239" y="1456607"/>
            <a:ext cx="6274974" cy="3592580"/>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1456621"/>
            <a:ext cx="6274911" cy="1793104"/>
          </a:xfrm>
          <a:noFill/>
        </p:spPr>
        <p:txBody>
          <a:bodyPr lIns="146304" tIns="91440" rIns="146304" bIns="91440" anchor="t" anchorCtr="0"/>
          <a:lstStyle>
            <a:lvl1pPr>
              <a:defRPr sz="5294"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3" y="3256084"/>
            <a:ext cx="6276530" cy="1793104"/>
          </a:xfrm>
        </p:spPr>
        <p:txBody>
          <a:bodyPr tIns="109728" bIns="109728">
            <a:noAutofit/>
          </a:bodyPr>
          <a:lstStyle>
            <a:lvl1pPr marL="0" indent="0">
              <a:spcBef>
                <a:spcPts val="0"/>
              </a:spcBef>
              <a:buNone/>
              <a:defRPr sz="3137">
                <a:gradFill>
                  <a:gsLst>
                    <a:gs pos="57576">
                      <a:srgbClr val="FFFFFF"/>
                    </a:gs>
                    <a:gs pos="35000">
                      <a:srgbClr val="FFFFFF"/>
                    </a:gs>
                  </a:gsLst>
                  <a:lin ang="5400000" scaled="0"/>
                </a:gradFill>
              </a:defRPr>
            </a:lvl1pPr>
          </a:lstStyle>
          <a:p>
            <a:pPr lvl="0"/>
            <a:r>
              <a:rPr lang="en-US" dirty="0"/>
              <a:t>Speaker Name</a:t>
            </a:r>
          </a:p>
        </p:txBody>
      </p:sp>
      <p:grpSp>
        <p:nvGrpSpPr>
          <p:cNvPr id="7" name="Group 6"/>
          <p:cNvGrpSpPr>
            <a:grpSpLocks noChangeAspect="1"/>
          </p:cNvGrpSpPr>
          <p:nvPr/>
        </p:nvGrpSpPr>
        <p:grpSpPr bwMode="gray">
          <a:xfrm>
            <a:off x="448525" y="6055269"/>
            <a:ext cx="1648360" cy="353933"/>
            <a:chOff x="457200" y="1643393"/>
            <a:chExt cx="4492753" cy="964540"/>
          </a:xfrm>
        </p:grpSpPr>
        <p:pic>
          <p:nvPicPr>
            <p:cNvPr id="10" name="Picture 9"/>
            <p:cNvPicPr>
              <a:picLocks noChangeAspect="1"/>
            </p:cNvPicPr>
            <p:nvPr/>
          </p:nvPicPr>
          <p:blipFill>
            <a:blip r:embed="rId3"/>
            <a:stretch>
              <a:fillRect/>
            </a:stretch>
          </p:blipFill>
          <p:spPr bwMode="gray">
            <a:xfrm>
              <a:off x="457200" y="1643393"/>
              <a:ext cx="964540" cy="964540"/>
            </a:xfrm>
            <a:prstGeom prst="rect">
              <a:avLst/>
            </a:prstGeom>
          </p:spPr>
        </p:pic>
        <p:sp>
          <p:nvSpPr>
            <p:cNvPr id="11"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1727588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46304" tIns="109728" rIns="146304" bIns="109728">
            <a:no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2" y="2075840"/>
            <a:ext cx="8067760" cy="1793104"/>
          </a:xfrm>
          <a:noFill/>
        </p:spPr>
        <p:txBody>
          <a:bodyPr lIns="146304" tIns="91440" rIns="146304" bIns="91440" anchor="t" anchorCtr="0"/>
          <a:lstStyle>
            <a:lvl1pPr>
              <a:defRPr sz="5294" spc="-98" baseline="0">
                <a:gradFill>
                  <a:gsLst>
                    <a:gs pos="3333">
                      <a:schemeClr val="tx2"/>
                    </a:gs>
                    <a:gs pos="39000">
                      <a:schemeClr val="tx2"/>
                    </a:gs>
                  </a:gsLst>
                  <a:lin ang="5400000" scaled="0"/>
                </a:gradFill>
              </a:defRPr>
            </a:lvl1pPr>
          </a:lstStyle>
          <a:p>
            <a:r>
              <a:rPr lang="en-US" dirty="0"/>
              <a:t>Presentation title</a:t>
            </a:r>
          </a:p>
        </p:txBody>
      </p:sp>
      <p:grpSp>
        <p:nvGrpSpPr>
          <p:cNvPr id="6" name="Group 5"/>
          <p:cNvGrpSpPr>
            <a:grpSpLocks noChangeAspect="1"/>
          </p:cNvGrpSpPr>
          <p:nvPr/>
        </p:nvGrpSpPr>
        <p:grpSpPr bwMode="gray">
          <a:xfrm>
            <a:off x="448525" y="6034000"/>
            <a:ext cx="1648360" cy="353933"/>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67676"/>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204434415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6178577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848131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9070557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5140887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34697"/>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34697"/>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838460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34697"/>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34697"/>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073777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51205992"/>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5332695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1987348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1793881"/>
          </a:xfrm>
          <a:noFill/>
        </p:spPr>
        <p:txBody>
          <a:bodyPr lIns="182880" tIns="146304" rIns="182880" bIns="146304">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40315895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1959921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90688999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82060302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87892127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50-50 Right Photo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309836730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595043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189507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582832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553760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82928765"/>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losing logo slide">
    <p:spTree>
      <p:nvGrpSpPr>
        <p:cNvPr id="1" name=""/>
        <p:cNvGrpSpPr/>
        <p:nvPr/>
      </p:nvGrpSpPr>
      <p:grpSpPr>
        <a:xfrm>
          <a:off x="0" y="0"/>
          <a:ext cx="0" cy="0"/>
          <a:chOff x="0" y="0"/>
          <a:chExt cx="0" cy="0"/>
        </a:xfrm>
      </p:grpSpPr>
      <p:sp>
        <p:nvSpPr>
          <p:cNvPr id="2" name="Text Box 3"/>
          <p:cNvSpPr txBox="1">
            <a:spLocks noChangeArrowheads="1"/>
          </p:cNvSpPr>
          <p:nvPr/>
        </p:nvSpPr>
        <p:spPr bwMode="blackWhite">
          <a:xfrm>
            <a:off x="269240" y="6170059"/>
            <a:ext cx="11623331"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Microsoft Corporation. All rights reserved.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invGray">
          <a:xfrm>
            <a:off x="450202" y="3083653"/>
            <a:ext cx="3223861" cy="690694"/>
          </a:xfrm>
          <a:prstGeom prst="rect">
            <a:avLst/>
          </a:prstGeom>
        </p:spPr>
      </p:pic>
    </p:spTree>
    <p:extLst>
      <p:ext uri="{BB962C8B-B14F-4D97-AF65-F5344CB8AC3E}">
        <p14:creationId xmlns:p14="http://schemas.microsoft.com/office/powerpoint/2010/main" val="2916750959"/>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95157586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Section Slide">
    <p:bg>
      <p:bgPr>
        <a:solidFill>
          <a:srgbClr val="1574B8"/>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0"/>
            <a:ext cx="12192000" cy="2858788"/>
          </a:xfrm>
          <a:prstGeom prst="rect">
            <a:avLst/>
          </a:prstGeom>
        </p:spPr>
      </p:pic>
      <p:sp>
        <p:nvSpPr>
          <p:cNvPr id="7" name="Title 1"/>
          <p:cNvSpPr>
            <a:spLocks noGrp="1"/>
          </p:cNvSpPr>
          <p:nvPr>
            <p:ph type="title" hasCustomPrompt="1"/>
          </p:nvPr>
        </p:nvSpPr>
        <p:spPr>
          <a:xfrm>
            <a:off x="268928" y="3689190"/>
            <a:ext cx="11541863" cy="899665"/>
          </a:xfrm>
        </p:spPr>
        <p:txBody>
          <a:bodyPr/>
          <a:lstStyle>
            <a:lvl1pPr algn="ctr">
              <a:defRPr baseline="0"/>
            </a:lvl1pPr>
          </a:lstStyle>
          <a:p>
            <a:r>
              <a:rPr lang="en-US" dirty="0"/>
              <a:t>Click to edit section name</a:t>
            </a:r>
          </a:p>
        </p:txBody>
      </p:sp>
      <p:sp>
        <p:nvSpPr>
          <p:cNvPr id="8" name="TextBox 7"/>
          <p:cNvSpPr txBox="1"/>
          <p:nvPr/>
        </p:nvSpPr>
        <p:spPr>
          <a:xfrm>
            <a:off x="778469" y="1024876"/>
            <a:ext cx="3740504" cy="1321387"/>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ts val="4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70C0"/>
                </a:solidFill>
                <a:effectLst/>
                <a:uLnTx/>
                <a:uFillTx/>
                <a:latin typeface="Segoe UI Light"/>
                <a:ea typeface="+mn-ea"/>
                <a:cs typeface="+mn-cs"/>
              </a:rPr>
              <a:t>Architect to Architect</a:t>
            </a:r>
          </a:p>
        </p:txBody>
      </p:sp>
    </p:spTree>
    <p:extLst>
      <p:ext uri="{BB962C8B-B14F-4D97-AF65-F5344CB8AC3E}">
        <p14:creationId xmlns:p14="http://schemas.microsoft.com/office/powerpoint/2010/main" val="4128121962"/>
      </p:ext>
    </p:extLst>
  </p:cSld>
  <p:clrMapOvr>
    <a:masterClrMapping/>
  </p:clrMapOvr>
  <p:transition>
    <p:fade/>
  </p:transition>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Title and Content - 2 Column">
    <p:bg>
      <p:bgPr>
        <a:solidFill>
          <a:srgbClr val="1574B8"/>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268930" y="291068"/>
            <a:ext cx="11653832" cy="899665"/>
          </a:xfrm>
        </p:spPr>
        <p:txBody>
          <a:bodyPr/>
          <a:lstStyle/>
          <a:p>
            <a:r>
              <a:rPr lang="en-US"/>
              <a:t>Click to edit Master title style</a:t>
            </a:r>
            <a:endParaRPr lang="en-US" dirty="0"/>
          </a:p>
        </p:txBody>
      </p:sp>
      <p:sp>
        <p:nvSpPr>
          <p:cNvPr id="7" name="Content Placeholder 6"/>
          <p:cNvSpPr>
            <a:spLocks noGrp="1"/>
          </p:cNvSpPr>
          <p:nvPr>
            <p:ph sz="quarter" idx="10"/>
          </p:nvPr>
        </p:nvSpPr>
        <p:spPr>
          <a:xfrm>
            <a:off x="268288" y="1387776"/>
            <a:ext cx="5494536" cy="1889748"/>
          </a:xfrm>
        </p:spPr>
        <p:txBody>
          <a:bodyPr/>
          <a:lstStyle/>
          <a:p>
            <a:pPr lvl="0"/>
            <a:r>
              <a:rPr lang="en-US"/>
              <a:t>Edit Master text styles</a:t>
            </a:r>
          </a:p>
          <a:p>
            <a:pPr lvl="1"/>
            <a:r>
              <a:rPr lang="en-US"/>
              <a:t>Second level</a:t>
            </a:r>
          </a:p>
          <a:p>
            <a:pPr lvl="2"/>
            <a:r>
              <a:rPr lang="en-US"/>
              <a:t>Third level</a:t>
            </a:r>
          </a:p>
        </p:txBody>
      </p:sp>
      <p:sp>
        <p:nvSpPr>
          <p:cNvPr id="8" name="Content Placeholder 6"/>
          <p:cNvSpPr>
            <a:spLocks noGrp="1"/>
          </p:cNvSpPr>
          <p:nvPr>
            <p:ph sz="quarter" idx="11"/>
          </p:nvPr>
        </p:nvSpPr>
        <p:spPr>
          <a:xfrm>
            <a:off x="6432242" y="1387776"/>
            <a:ext cx="5490520" cy="1889748"/>
          </a:xfrm>
        </p:spPr>
        <p:txBody>
          <a:body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43260373"/>
      </p:ext>
    </p:extLst>
  </p:cSld>
  <p:clrMapOvr>
    <a:masterClrMapping/>
  </p:clrMapOvr>
  <p:transition>
    <p:fade/>
  </p:transition>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Demo">
    <p:bg>
      <p:bgPr>
        <a:solidFill>
          <a:srgbClr val="1574B8"/>
        </a:solidFill>
        <a:effectLst/>
      </p:bgPr>
    </p:bg>
    <p:spTree>
      <p:nvGrpSpPr>
        <p:cNvPr id="1" name=""/>
        <p:cNvGrpSpPr/>
        <p:nvPr/>
      </p:nvGrpSpPr>
      <p:grpSpPr>
        <a:xfrm>
          <a:off x="0" y="0"/>
          <a:ext cx="0" cy="0"/>
          <a:chOff x="0" y="0"/>
          <a:chExt cx="0" cy="0"/>
        </a:xfrm>
      </p:grpSpPr>
      <p:sp>
        <p:nvSpPr>
          <p:cNvPr id="7" name="Text Placeholder 3"/>
          <p:cNvSpPr>
            <a:spLocks noGrp="1"/>
          </p:cNvSpPr>
          <p:nvPr>
            <p:ph type="body" sz="quarter" idx="10" hasCustomPrompt="1"/>
          </p:nvPr>
        </p:nvSpPr>
        <p:spPr>
          <a:xfrm>
            <a:off x="475025" y="4533945"/>
            <a:ext cx="11240393" cy="683264"/>
          </a:xfrm>
        </p:spPr>
        <p:txBody>
          <a:bodyPr/>
          <a:lstStyle>
            <a:lvl1pPr marL="0" indent="0" algn="r">
              <a:buNone/>
              <a:defRPr sz="3600" i="0"/>
            </a:lvl1pPr>
            <a:lvl2pPr marL="336145" indent="0">
              <a:buNone/>
              <a:defRPr/>
            </a:lvl2pPr>
            <a:lvl3pPr marL="560241" indent="0">
              <a:buNone/>
              <a:defRPr/>
            </a:lvl3pPr>
            <a:lvl4pPr marL="784338" indent="0">
              <a:buNone/>
              <a:defRPr/>
            </a:lvl4pPr>
            <a:lvl5pPr marL="1008435" indent="0">
              <a:buNone/>
              <a:defRPr/>
            </a:lvl5pPr>
          </a:lstStyle>
          <a:p>
            <a:pPr lvl="0"/>
            <a:r>
              <a:rPr lang="en-US" dirty="0"/>
              <a:t>Click to edit demo name</a:t>
            </a:r>
          </a:p>
        </p:txBody>
      </p:sp>
      <p:sp>
        <p:nvSpPr>
          <p:cNvPr id="8" name="TextBox 7"/>
          <p:cNvSpPr txBox="1"/>
          <p:nvPr/>
        </p:nvSpPr>
        <p:spPr>
          <a:xfrm>
            <a:off x="7569411" y="2655027"/>
            <a:ext cx="4146007" cy="1888209"/>
          </a:xfrm>
          <a:prstGeom prst="rect">
            <a:avLst/>
          </a:prstGeom>
          <a:noFill/>
        </p:spPr>
        <p:txBody>
          <a:bodyPr wrap="non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1500" b="0" i="0" u="none" strike="noStrike" kern="1200" cap="none" spc="0" normalizeH="0" baseline="0" noProof="0" dirty="0">
                <a:ln>
                  <a:noFill/>
                </a:ln>
                <a:gradFill>
                  <a:gsLst>
                    <a:gs pos="2917">
                      <a:prstClr val="white"/>
                    </a:gs>
                    <a:gs pos="30000">
                      <a:prstClr val="white"/>
                    </a:gs>
                  </a:gsLst>
                  <a:lin ang="5400000" scaled="0"/>
                </a:gradFill>
                <a:effectLst/>
                <a:uLnTx/>
                <a:uFillTx/>
                <a:latin typeface="Segoe UI Light"/>
                <a:ea typeface="+mn-ea"/>
                <a:cs typeface="+mn-cs"/>
              </a:rPr>
              <a:t>Demo</a:t>
            </a:r>
          </a:p>
        </p:txBody>
      </p:sp>
      <p:pic>
        <p:nvPicPr>
          <p:cNvPr id="6" name="Picture 5"/>
          <p:cNvPicPr>
            <a:picLocks noChangeAspect="1"/>
          </p:cNvPicPr>
          <p:nvPr/>
        </p:nvPicPr>
        <p:blipFill>
          <a:blip r:embed="rId2"/>
          <a:stretch>
            <a:fillRect/>
          </a:stretch>
        </p:blipFill>
        <p:spPr>
          <a:xfrm>
            <a:off x="0" y="0"/>
            <a:ext cx="12192000" cy="2858788"/>
          </a:xfrm>
          <a:prstGeom prst="rect">
            <a:avLst/>
          </a:prstGeom>
        </p:spPr>
      </p:pic>
      <p:sp>
        <p:nvSpPr>
          <p:cNvPr id="9" name="TextBox 8"/>
          <p:cNvSpPr txBox="1"/>
          <p:nvPr/>
        </p:nvSpPr>
        <p:spPr>
          <a:xfrm>
            <a:off x="778469" y="1024876"/>
            <a:ext cx="3740504" cy="1321387"/>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ts val="4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70C0"/>
                </a:solidFill>
                <a:effectLst/>
                <a:uLnTx/>
                <a:uFillTx/>
                <a:latin typeface="Segoe UI Light"/>
                <a:ea typeface="+mn-ea"/>
                <a:cs typeface="+mn-cs"/>
              </a:rPr>
              <a:t>Architect to Architect</a:t>
            </a:r>
          </a:p>
        </p:txBody>
      </p:sp>
    </p:spTree>
    <p:extLst>
      <p:ext uri="{BB962C8B-B14F-4D97-AF65-F5344CB8AC3E}">
        <p14:creationId xmlns:p14="http://schemas.microsoft.com/office/powerpoint/2010/main" val="1114552577"/>
      </p:ext>
    </p:extLst>
  </p:cSld>
  <p:clrMapOvr>
    <a:masterClrMapping/>
  </p:clrMapOvr>
  <p:transition>
    <p:fade/>
  </p:transition>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Code - Graphic Bottom">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Text Placeholder 8"/>
          <p:cNvSpPr>
            <a:spLocks noGrp="1"/>
          </p:cNvSpPr>
          <p:nvPr>
            <p:ph type="body" sz="quarter" idx="10"/>
          </p:nvPr>
        </p:nvSpPr>
        <p:spPr>
          <a:xfrm>
            <a:off x="269239" y="1411758"/>
            <a:ext cx="11653523" cy="4846429"/>
          </a:xfrm>
          <a:solidFill>
            <a:schemeClr val="tx1"/>
          </a:solidFill>
        </p:spPr>
        <p:txBody>
          <a:bodyPr/>
          <a:lstStyle>
            <a:lvl1pPr marL="0" indent="0">
              <a:buNone/>
              <a:defRPr sz="1961">
                <a:solidFill>
                  <a:schemeClr val="bg1"/>
                </a:solidFill>
                <a:latin typeface="Courier New" panose="02070309020205020404" pitchFamily="49" charset="0"/>
                <a:cs typeface="Courier New" panose="02070309020205020404" pitchFamily="49" charset="0"/>
              </a:defRPr>
            </a:lvl1pPr>
          </a:lstStyle>
          <a:p>
            <a:pPr lvl="0"/>
            <a:r>
              <a:rPr lang="en-US"/>
              <a:t>Edit Master text styles</a:t>
            </a:r>
          </a:p>
        </p:txBody>
      </p:sp>
    </p:spTree>
    <p:extLst>
      <p:ext uri="{BB962C8B-B14F-4D97-AF65-F5344CB8AC3E}">
        <p14:creationId xmlns:p14="http://schemas.microsoft.com/office/powerpoint/2010/main" val="3049236963"/>
      </p:ext>
    </p:extLst>
  </p:cSld>
  <p:clrMapOvr>
    <a:masterClrMapping/>
  </p:clrMapOvr>
  <p:transition>
    <p:fade/>
  </p:transition>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Ending Slide">
    <p:bg>
      <p:bgPr>
        <a:solidFill>
          <a:srgbClr val="1574B8"/>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invGray">
          <a:xfrm>
            <a:off x="269239" y="3975398"/>
            <a:ext cx="3575287" cy="765878"/>
          </a:xfrm>
          <a:prstGeom prst="rect">
            <a:avLst/>
          </a:prstGeom>
        </p:spPr>
      </p:pic>
      <p:sp>
        <p:nvSpPr>
          <p:cNvPr id="4" name="Text Box 3"/>
          <p:cNvSpPr txBox="1">
            <a:spLocks noChangeArrowheads="1"/>
          </p:cNvSpPr>
          <p:nvPr/>
        </p:nvSpPr>
        <p:spPr bwMode="blackWhite">
          <a:xfrm>
            <a:off x="269239" y="5621781"/>
            <a:ext cx="11617961" cy="859927"/>
          </a:xfrm>
          <a:prstGeom prst="rect">
            <a:avLst/>
          </a:prstGeom>
          <a:noFill/>
          <a:ln w="12700">
            <a:noFill/>
            <a:miter lim="800000"/>
            <a:headEnd type="none" w="sm" len="sm"/>
            <a:tailEnd type="none" w="sm" len="sm"/>
          </a:ln>
          <a:effectLst/>
        </p:spPr>
        <p:txBody>
          <a:bodyPr vert="horz" wrap="square" lIns="89607" tIns="44805" rIns="89607" bIns="44805" numCol="1" anchor="t" anchorCtr="0" compatLnSpc="1">
            <a:prstTxWarp prst="textNoShape">
              <a:avLst/>
            </a:prstTxWarp>
            <a:spAutoFit/>
          </a:bodyPr>
          <a:lstStyle/>
          <a:p>
            <a:pPr defTabSz="895888" eaLnBrk="0" hangingPunct="0"/>
            <a:r>
              <a:rPr lang="en-US" sz="1000" dirty="0">
                <a:gradFill>
                  <a:gsLst>
                    <a:gs pos="11940">
                      <a:srgbClr val="FFFFFF"/>
                    </a:gs>
                    <a:gs pos="24000">
                      <a:srgbClr val="FFFFFF"/>
                    </a:gs>
                  </a:gsLst>
                  <a:lin ang="5400000" scaled="0"/>
                </a:gradFill>
                <a:cs typeface="Arial" charset="0"/>
              </a:rPr>
              <a:t>© 2015-2016 Microsoft Corporation. All rights reserved. Microsoft, Windows, Windows Vista and other product names are or may be registered trademarks and/or trademarks in the U.S. and/or other countries.</a:t>
            </a:r>
          </a:p>
          <a:p>
            <a:pPr defTabSz="895888" eaLnBrk="0" hangingPunct="0"/>
            <a:r>
              <a:rPr lang="en-US" sz="1000" dirty="0">
                <a:gradFill>
                  <a:gsLst>
                    <a:gs pos="11940">
                      <a:srgbClr val="FFFFFF"/>
                    </a:gs>
                    <a:gs pos="24000">
                      <a:srgbClr val="FFFFFF"/>
                    </a:gs>
                  </a:gsLst>
                  <a:lin ang="5400000" scaled="0"/>
                </a:gra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2335061343"/>
      </p:ext>
    </p:extLst>
  </p:cSld>
  <p:clrMapOvr>
    <a:masterClrMapping/>
  </p:clrMapOvr>
  <p:transition>
    <p:fade/>
  </p:transition>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0"/>
            <a:ext cx="12190271" cy="6858000"/>
          </a:xfrm>
          <a:prstGeom prst="rect">
            <a:avLst/>
          </a:prstGeom>
        </p:spPr>
      </p:pic>
      <p:grpSp>
        <p:nvGrpSpPr>
          <p:cNvPr id="14" name="Group 13"/>
          <p:cNvGrpSpPr>
            <a:grpSpLocks noChangeAspect="1"/>
          </p:cNvGrpSpPr>
          <p:nvPr userDrawn="1"/>
        </p:nvGrpSpPr>
        <p:grpSpPr bwMode="gray">
          <a:xfrm>
            <a:off x="448525" y="6055269"/>
            <a:ext cx="1648360" cy="353933"/>
            <a:chOff x="457200" y="1643393"/>
            <a:chExt cx="4492753" cy="964540"/>
          </a:xfrm>
        </p:grpSpPr>
        <p:pic>
          <p:nvPicPr>
            <p:cNvPr id="15" name="Picture 14"/>
            <p:cNvPicPr>
              <a:picLocks noChangeAspect="1"/>
            </p:cNvPicPr>
            <p:nvPr/>
          </p:nvPicPr>
          <p:blipFill>
            <a:blip r:embed="rId3"/>
            <a:stretch>
              <a:fillRect/>
            </a:stretch>
          </p:blipFill>
          <p:spPr bwMode="gray">
            <a:xfrm>
              <a:off x="457200" y="1643393"/>
              <a:ext cx="964540" cy="964540"/>
            </a:xfrm>
            <a:prstGeom prst="rect">
              <a:avLst/>
            </a:prstGeom>
          </p:spPr>
        </p:pic>
        <p:sp>
          <p:nvSpPr>
            <p:cNvPr id="16"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sz="1765"/>
            </a:p>
          </p:txBody>
        </p:sp>
      </p:grpSp>
      <p:sp>
        <p:nvSpPr>
          <p:cNvPr id="2" name="Rectangle 1"/>
          <p:cNvSpPr/>
          <p:nvPr userDrawn="1"/>
        </p:nvSpPr>
        <p:spPr bwMode="auto">
          <a:xfrm>
            <a:off x="269239" y="1450195"/>
            <a:ext cx="6274974" cy="3592580"/>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1450209"/>
            <a:ext cx="6274911" cy="1793104"/>
          </a:xfrm>
          <a:noFill/>
        </p:spPr>
        <p:txBody>
          <a:bodyPr lIns="146304" tIns="91440" rIns="146304" bIns="91440" anchor="t" anchorCtr="0"/>
          <a:lstStyle>
            <a:lvl1pPr>
              <a:defRPr sz="5294"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3" y="3249671"/>
            <a:ext cx="6276530" cy="1793104"/>
          </a:xfrm>
        </p:spPr>
        <p:txBody>
          <a:bodyPr tIns="109728" bIns="109728">
            <a:noAutofit/>
          </a:bodyPr>
          <a:lstStyle>
            <a:lvl1pPr marL="0" indent="0">
              <a:spcBef>
                <a:spcPts val="0"/>
              </a:spcBef>
              <a:buNone/>
              <a:defRPr sz="3137">
                <a:gradFill>
                  <a:gsLst>
                    <a:gs pos="57576">
                      <a:srgbClr val="FFFFFF"/>
                    </a:gs>
                    <a:gs pos="35000">
                      <a:srgbClr val="FFFFFF"/>
                    </a:gs>
                  </a:gsLst>
                  <a:lin ang="5400000" scaled="0"/>
                </a:gradFill>
              </a:defRPr>
            </a:lvl1pPr>
          </a:lstStyle>
          <a:p>
            <a:pPr lvl="0"/>
            <a:r>
              <a:rPr lang="en-US" dirty="0"/>
              <a:t>Speaker Name</a:t>
            </a:r>
          </a:p>
        </p:txBody>
      </p:sp>
    </p:spTree>
    <p:extLst>
      <p:ext uri="{BB962C8B-B14F-4D97-AF65-F5344CB8AC3E}">
        <p14:creationId xmlns:p14="http://schemas.microsoft.com/office/powerpoint/2010/main" val="2184948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91000">
                      <a:schemeClr val="tx1"/>
                    </a:gs>
                    <a:gs pos="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46304" tIns="109728" rIns="146304"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gray">
          <a:xfrm>
            <a:off x="448525" y="6034000"/>
            <a:ext cx="1648360" cy="353933"/>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164736562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55069417"/>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07002887"/>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58808727"/>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8461659"/>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591298037"/>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6"/>
            <a:ext cx="9860674" cy="778565"/>
          </a:xfrm>
          <a:noFill/>
        </p:spPr>
        <p:txBody>
          <a:bodyPr lIns="182880" tIns="146304" rIns="182880" bIns="146304">
            <a:sp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7596223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331826096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635145926"/>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16776142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18457225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468893802"/>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2243760445"/>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3213166"/>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495705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526264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9621487"/>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00258408"/>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a:t>
            </a:r>
            <a:r>
              <a:rPr lang="en-US" sz="686" baseline="0" dirty="0">
                <a:gradFill>
                  <a:gsLst>
                    <a:gs pos="0">
                      <a:schemeClr val="tx1"/>
                    </a:gs>
                    <a:gs pos="100000">
                      <a:schemeClr val="tx1"/>
                    </a:gs>
                  </a:gsLst>
                  <a:lin ang="5400000" scaled="0"/>
                </a:gradFill>
                <a:cs typeface="Segoe UI" pitchFamily="34" charset="0"/>
              </a:rPr>
              <a:t> </a:t>
            </a:r>
            <a:r>
              <a:rPr lang="en-US" sz="686" dirty="0">
                <a:gradFill>
                  <a:gsLst>
                    <a:gs pos="0">
                      <a:schemeClr val="tx1"/>
                    </a:gs>
                    <a:gs pos="100000">
                      <a:schemeClr val="tx1"/>
                    </a:gs>
                  </a:gsLst>
                  <a:lin ang="5400000" scaled="0"/>
                </a:gradFill>
                <a:cs typeface="Segoe UI" pitchFamily="34" charset="0"/>
              </a:rPr>
              <a:t>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0202" y="3083653"/>
            <a:ext cx="3223861" cy="690695"/>
          </a:xfrm>
          <a:prstGeom prst="rect">
            <a:avLst/>
          </a:prstGeom>
        </p:spPr>
      </p:pic>
    </p:spTree>
    <p:extLst>
      <p:ext uri="{BB962C8B-B14F-4D97-AF65-F5344CB8AC3E}">
        <p14:creationId xmlns:p14="http://schemas.microsoft.com/office/powerpoint/2010/main" val="2352643260"/>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268590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image" Target="../media/image1.png"/><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a:blip r:embed="rId31"/>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27970211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707" r:id="rId25"/>
    <p:sldLayoutId id="2147483708" r:id="rId26"/>
    <p:sldLayoutId id="2147483709" r:id="rId27"/>
    <p:sldLayoutId id="2147483710" r:id="rId28"/>
    <p:sldLayoutId id="2147483711" r:id="rId29"/>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a:blip r:embed="rId23"/>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3429569661"/>
      </p:ext>
    </p:extLst>
  </p:cSld>
  <p:clrMap bg1="dk1" tx1="lt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4.png"/><Relationship Id="rId3" Type="http://schemas.openxmlformats.org/officeDocument/2006/relationships/image" Target="../media/image25.png"/><Relationship Id="rId7" Type="http://schemas.openxmlformats.org/officeDocument/2006/relationships/image" Target="../media/image23.png"/><Relationship Id="rId12"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22.png"/><Relationship Id="rId11" Type="http://schemas.openxmlformats.org/officeDocument/2006/relationships/image" Target="../media/image14.png"/><Relationship Id="rId5" Type="http://schemas.openxmlformats.org/officeDocument/2006/relationships/image" Target="../media/image21.png"/><Relationship Id="rId10" Type="http://schemas.openxmlformats.org/officeDocument/2006/relationships/image" Target="../media/image13.png"/><Relationship Id="rId4" Type="http://schemas.microsoft.com/office/2007/relationships/hdphoto" Target="../media/hdphoto1.wdp"/><Relationship Id="rId9"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hyperlink" Target="https://blogs.msdn.microsoft.com/powershell/2016/02/11/dsc-resource-kit-gets-even-bigger/" TargetMode="Externa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Infrastructure as Code (IAC)</a:t>
            </a:r>
            <a:endParaRPr lang="en-US" b="1" dirty="0"/>
          </a:p>
        </p:txBody>
      </p:sp>
      <p:sp>
        <p:nvSpPr>
          <p:cNvPr id="5" name="Text Placeholder 4"/>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808831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Agenda</a:t>
            </a:r>
            <a:endParaRPr lang="en-US" dirty="0"/>
          </a:p>
        </p:txBody>
      </p:sp>
      <p:sp>
        <p:nvSpPr>
          <p:cNvPr id="6" name="Text Placeholder 5"/>
          <p:cNvSpPr>
            <a:spLocks noGrp="1"/>
          </p:cNvSpPr>
          <p:nvPr>
            <p:ph type="body" sz="quarter" idx="10"/>
          </p:nvPr>
        </p:nvSpPr>
        <p:spPr/>
        <p:txBody>
          <a:bodyPr/>
          <a:lstStyle/>
          <a:p>
            <a:r>
              <a:rPr lang="en-US"/>
              <a:t>Azure Resource Manager (ARM)</a:t>
            </a:r>
          </a:p>
          <a:p>
            <a:r>
              <a:rPr lang="en-US"/>
              <a:t>ARM templates</a:t>
            </a:r>
          </a:p>
          <a:p>
            <a:r>
              <a:rPr lang="en-US"/>
              <a:t>Authoring ARM templates</a:t>
            </a:r>
          </a:p>
          <a:p>
            <a:r>
              <a:rPr lang="en-US"/>
              <a:t>Deploying ARM templates</a:t>
            </a:r>
          </a:p>
          <a:p>
            <a:r>
              <a:rPr lang="en-US"/>
              <a:t>Desired State Configuration (DSC)</a:t>
            </a:r>
            <a:endParaRPr lang="en-US" dirty="0"/>
          </a:p>
        </p:txBody>
      </p:sp>
    </p:spTree>
    <p:extLst>
      <p:ext uri="{BB962C8B-B14F-4D97-AF65-F5344CB8AC3E}">
        <p14:creationId xmlns:p14="http://schemas.microsoft.com/office/powerpoint/2010/main" val="202674757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Azure Resource Manager (ARM)</a:t>
            </a:r>
          </a:p>
        </p:txBody>
      </p:sp>
    </p:spTree>
    <p:extLst>
      <p:ext uri="{BB962C8B-B14F-4D97-AF65-F5344CB8AC3E}">
        <p14:creationId xmlns:p14="http://schemas.microsoft.com/office/powerpoint/2010/main" val="368757651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Provisioning Resources Using ARM</a:t>
            </a:r>
            <a:br>
              <a:rPr lang="en-US" dirty="0"/>
            </a:br>
            <a:endParaRPr lang="en-US" dirty="0"/>
          </a:p>
        </p:txBody>
      </p:sp>
      <p:sp>
        <p:nvSpPr>
          <p:cNvPr id="6" name="Text Placeholder 5"/>
          <p:cNvSpPr>
            <a:spLocks noGrp="1"/>
          </p:cNvSpPr>
          <p:nvPr>
            <p:ph type="body" sz="quarter" idx="10"/>
          </p:nvPr>
        </p:nvSpPr>
        <p:spPr>
          <a:xfrm>
            <a:off x="269239" y="1189177"/>
            <a:ext cx="11653523" cy="2718821"/>
          </a:xfrm>
        </p:spPr>
        <p:txBody>
          <a:bodyPr/>
          <a:lstStyle/>
          <a:p>
            <a:r>
              <a:rPr lang="en-US" dirty="0"/>
              <a:t>Declarative model – Described as JSON</a:t>
            </a:r>
          </a:p>
          <a:p>
            <a:r>
              <a:rPr lang="en-US" dirty="0"/>
              <a:t>Allows for parallel processing</a:t>
            </a:r>
          </a:p>
          <a:p>
            <a:r>
              <a:rPr lang="en-US" dirty="0"/>
              <a:t>Idempotent</a:t>
            </a:r>
          </a:p>
          <a:p>
            <a:endParaRPr lang="en-US" dirty="0"/>
          </a:p>
        </p:txBody>
      </p:sp>
    </p:spTree>
    <p:extLst>
      <p:ext uri="{BB962C8B-B14F-4D97-AF65-F5344CB8AC3E}">
        <p14:creationId xmlns:p14="http://schemas.microsoft.com/office/powerpoint/2010/main" val="160461770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268928" y="1603789"/>
            <a:ext cx="8125426" cy="4059705"/>
          </a:xfrm>
          <a:prstGeom prst="rect">
            <a:avLst/>
          </a:prstGeom>
          <a:noFill/>
          <a:ln w="25400">
            <a:solidFill>
              <a:schemeClr val="tx1"/>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7" name="TextBox 6"/>
          <p:cNvSpPr txBox="1"/>
          <p:nvPr/>
        </p:nvSpPr>
        <p:spPr>
          <a:xfrm>
            <a:off x="888450" y="1190767"/>
            <a:ext cx="2626468" cy="572464"/>
          </a:xfrm>
          <a:prstGeom prst="rect">
            <a:avLst/>
          </a:prstGeom>
          <a:noFill/>
        </p:spPr>
        <p:txBody>
          <a:bodyPr wrap="square" lIns="182880" tIns="146304" rIns="182880" bIns="146304" rtlCol="0">
            <a:spAutoFit/>
          </a:bodyPr>
          <a:lstStyle/>
          <a:p>
            <a:pPr>
              <a:lnSpc>
                <a:spcPct val="90000"/>
              </a:lnSpc>
              <a:spcAft>
                <a:spcPts val="600"/>
              </a:spcAft>
            </a:pPr>
            <a:r>
              <a:rPr lang="en-US" sz="2000" dirty="0">
                <a:gradFill>
                  <a:gsLst>
                    <a:gs pos="2917">
                      <a:schemeClr val="tx1"/>
                    </a:gs>
                    <a:gs pos="30000">
                      <a:schemeClr val="tx1"/>
                    </a:gs>
                  </a:gsLst>
                  <a:lin ang="5400000" scaled="0"/>
                </a:gradFill>
              </a:rPr>
              <a:t>Microsoft Azure</a:t>
            </a:r>
          </a:p>
        </p:txBody>
      </p:sp>
      <p:pic>
        <p:nvPicPr>
          <p:cNvPr id="8" name="Picture 7"/>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7260701" y="1624110"/>
            <a:ext cx="631004" cy="631004"/>
          </a:xfrm>
          <a:prstGeom prst="rect">
            <a:avLst/>
          </a:prstGeom>
        </p:spPr>
      </p:pic>
      <p:sp>
        <p:nvSpPr>
          <p:cNvPr id="9" name="Rectangle 8"/>
          <p:cNvSpPr/>
          <p:nvPr/>
        </p:nvSpPr>
        <p:spPr bwMode="auto">
          <a:xfrm>
            <a:off x="459610" y="2065244"/>
            <a:ext cx="7718668" cy="2468104"/>
          </a:xfrm>
          <a:prstGeom prst="rect">
            <a:avLst/>
          </a:prstGeom>
          <a:noFill/>
          <a:ln w="25400">
            <a:solidFill>
              <a:schemeClr val="tx1"/>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0" name="Rectangle 9"/>
          <p:cNvSpPr/>
          <p:nvPr/>
        </p:nvSpPr>
        <p:spPr bwMode="auto">
          <a:xfrm>
            <a:off x="459610" y="5108416"/>
            <a:ext cx="7718668" cy="448029"/>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Azure Resource Manager (ARM)</a:t>
            </a:r>
          </a:p>
        </p:txBody>
      </p:sp>
      <p:sp>
        <p:nvSpPr>
          <p:cNvPr id="18" name="Rectangle 17"/>
          <p:cNvSpPr/>
          <p:nvPr/>
        </p:nvSpPr>
        <p:spPr bwMode="auto">
          <a:xfrm>
            <a:off x="459610" y="4605872"/>
            <a:ext cx="7718668" cy="450623"/>
          </a:xfrm>
          <a:prstGeom prst="rect">
            <a:avLst/>
          </a:prstGeom>
          <a:solidFill>
            <a:schemeClr val="tx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Resource Providers</a:t>
            </a:r>
          </a:p>
        </p:txBody>
      </p:sp>
      <p:grpSp>
        <p:nvGrpSpPr>
          <p:cNvPr id="37" name="Group 36"/>
          <p:cNvGrpSpPr/>
          <p:nvPr/>
        </p:nvGrpSpPr>
        <p:grpSpPr>
          <a:xfrm>
            <a:off x="537959" y="2283264"/>
            <a:ext cx="1759668" cy="1087750"/>
            <a:chOff x="1050462" y="2277416"/>
            <a:chExt cx="1759668" cy="1087750"/>
          </a:xfrm>
        </p:grpSpPr>
        <p:pic>
          <p:nvPicPr>
            <p:cNvPr id="21" name="Picture 20"/>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1540151" y="2277416"/>
              <a:ext cx="780290" cy="780290"/>
            </a:xfrm>
            <a:prstGeom prst="rect">
              <a:avLst/>
            </a:prstGeom>
          </p:spPr>
        </p:pic>
        <p:sp>
          <p:nvSpPr>
            <p:cNvPr id="34" name="TextBox 33"/>
            <p:cNvSpPr txBox="1"/>
            <p:nvPr/>
          </p:nvSpPr>
          <p:spPr>
            <a:xfrm>
              <a:off x="1050462" y="2820401"/>
              <a:ext cx="1759668"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gradFill>
                    <a:gsLst>
                      <a:gs pos="2917">
                        <a:schemeClr val="tx1"/>
                      </a:gs>
                      <a:gs pos="30000">
                        <a:schemeClr val="tx1"/>
                      </a:gs>
                    </a:gsLst>
                    <a:lin ang="5400000" scaled="0"/>
                  </a:gradFill>
                </a:rPr>
                <a:t>LOB App</a:t>
              </a:r>
            </a:p>
          </p:txBody>
        </p:sp>
      </p:grpSp>
      <p:sp>
        <p:nvSpPr>
          <p:cNvPr id="38" name="TextBox 37"/>
          <p:cNvSpPr txBox="1"/>
          <p:nvPr/>
        </p:nvSpPr>
        <p:spPr>
          <a:xfrm>
            <a:off x="4881250" y="1644413"/>
            <a:ext cx="2626468" cy="572464"/>
          </a:xfrm>
          <a:prstGeom prst="rect">
            <a:avLst/>
          </a:prstGeom>
          <a:noFill/>
        </p:spPr>
        <p:txBody>
          <a:bodyPr wrap="square" lIns="182880" tIns="146304" rIns="182880" bIns="146304" rtlCol="0">
            <a:spAutoFit/>
          </a:bodyPr>
          <a:lstStyle/>
          <a:p>
            <a:pPr>
              <a:lnSpc>
                <a:spcPct val="90000"/>
              </a:lnSpc>
              <a:spcAft>
                <a:spcPts val="600"/>
              </a:spcAft>
            </a:pPr>
            <a:r>
              <a:rPr lang="en-US" sz="2000" dirty="0">
                <a:gradFill>
                  <a:gsLst>
                    <a:gs pos="2917">
                      <a:schemeClr val="tx1"/>
                    </a:gs>
                    <a:gs pos="30000">
                      <a:schemeClr val="tx1"/>
                    </a:gs>
                  </a:gsLst>
                  <a:lin ang="5400000" scaled="0"/>
                </a:gradFill>
              </a:rPr>
              <a:t>Azure Subscription</a:t>
            </a:r>
          </a:p>
        </p:txBody>
      </p:sp>
      <p:pic>
        <p:nvPicPr>
          <p:cNvPr id="6" name="Picture 5"/>
          <p:cNvPicPr>
            <a:picLocks noChangeAspect="1"/>
          </p:cNvPicPr>
          <p:nvPr/>
        </p:nvPicPr>
        <p:blipFill>
          <a:blip r:embed="rId5"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70528" y="1226813"/>
            <a:ext cx="637213" cy="637213"/>
          </a:xfrm>
          <a:prstGeom prst="rect">
            <a:avLst/>
          </a:prstGeom>
        </p:spPr>
      </p:pic>
      <p:sp>
        <p:nvSpPr>
          <p:cNvPr id="39" name="Title 38"/>
          <p:cNvSpPr>
            <a:spLocks noGrp="1"/>
          </p:cNvSpPr>
          <p:nvPr>
            <p:ph type="title"/>
          </p:nvPr>
        </p:nvSpPr>
        <p:spPr/>
        <p:txBody>
          <a:bodyPr/>
          <a:lstStyle/>
          <a:p>
            <a:r>
              <a:rPr lang="en-US" dirty="0"/>
              <a:t>Azure Resource Manager Architecture</a:t>
            </a:r>
          </a:p>
        </p:txBody>
      </p:sp>
      <p:grpSp>
        <p:nvGrpSpPr>
          <p:cNvPr id="54" name="Group 53"/>
          <p:cNvGrpSpPr/>
          <p:nvPr/>
        </p:nvGrpSpPr>
        <p:grpSpPr>
          <a:xfrm>
            <a:off x="2389287" y="2041205"/>
            <a:ext cx="3162524" cy="1219112"/>
            <a:chOff x="3982213" y="1883562"/>
            <a:chExt cx="3162524" cy="1219112"/>
          </a:xfrm>
        </p:grpSpPr>
        <p:sp>
          <p:nvSpPr>
            <p:cNvPr id="40" name="Rounded Rectangle 39"/>
            <p:cNvSpPr/>
            <p:nvPr/>
          </p:nvSpPr>
          <p:spPr bwMode="auto">
            <a:xfrm>
              <a:off x="3982213" y="1984883"/>
              <a:ext cx="3162524" cy="1117791"/>
            </a:xfrm>
            <a:prstGeom prst="roundRect">
              <a:avLst/>
            </a:prstGeom>
            <a:solidFill>
              <a:schemeClr val="tx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24" name="Picture 23"/>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4166188" y="2325551"/>
              <a:ext cx="687890" cy="687890"/>
            </a:xfrm>
            <a:prstGeom prst="rect">
              <a:avLst/>
            </a:prstGeom>
          </p:spPr>
        </p:pic>
        <p:pic>
          <p:nvPicPr>
            <p:cNvPr id="25" name="Picture 24"/>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5251284" y="2325551"/>
              <a:ext cx="687890" cy="687890"/>
            </a:xfrm>
            <a:prstGeom prst="rect">
              <a:avLst/>
            </a:prstGeom>
          </p:spPr>
        </p:pic>
        <p:pic>
          <p:nvPicPr>
            <p:cNvPr id="26" name="Picture 25"/>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6336380" y="2325551"/>
              <a:ext cx="687890" cy="687890"/>
            </a:xfrm>
            <a:prstGeom prst="rect">
              <a:avLst/>
            </a:prstGeom>
          </p:spPr>
        </p:pic>
        <p:sp>
          <p:nvSpPr>
            <p:cNvPr id="41" name="TextBox 40"/>
            <p:cNvSpPr txBox="1"/>
            <p:nvPr/>
          </p:nvSpPr>
          <p:spPr>
            <a:xfrm>
              <a:off x="4250241" y="1883562"/>
              <a:ext cx="2626468"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solidFill>
                    <a:schemeClr val="bg1"/>
                  </a:solidFill>
                </a:rPr>
                <a:t>Resource Group</a:t>
              </a:r>
            </a:p>
          </p:txBody>
        </p:sp>
      </p:grpSp>
      <p:grpSp>
        <p:nvGrpSpPr>
          <p:cNvPr id="49" name="Group 48"/>
          <p:cNvGrpSpPr/>
          <p:nvPr/>
        </p:nvGrpSpPr>
        <p:grpSpPr>
          <a:xfrm>
            <a:off x="459610" y="3328400"/>
            <a:ext cx="1929677" cy="1084381"/>
            <a:chOff x="2120629" y="4033976"/>
            <a:chExt cx="1929677" cy="1084381"/>
          </a:xfrm>
        </p:grpSpPr>
        <p:sp>
          <p:nvSpPr>
            <p:cNvPr id="35" name="TextBox 34"/>
            <p:cNvSpPr txBox="1"/>
            <p:nvPr/>
          </p:nvSpPr>
          <p:spPr>
            <a:xfrm>
              <a:off x="2120629" y="4573592"/>
              <a:ext cx="1929677"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gradFill>
                    <a:gsLst>
                      <a:gs pos="2917">
                        <a:schemeClr val="tx1"/>
                      </a:gs>
                      <a:gs pos="30000">
                        <a:schemeClr val="tx1"/>
                      </a:gs>
                    </a:gsLst>
                    <a:lin ang="5400000" scaled="0"/>
                  </a:gradFill>
                </a:rPr>
                <a:t>IaaS Workload</a:t>
              </a:r>
            </a:p>
          </p:txBody>
        </p:sp>
        <p:pic>
          <p:nvPicPr>
            <p:cNvPr id="48" name="Picture 47"/>
            <p:cNvPicPr>
              <a:picLocks noChangeAspect="1"/>
            </p:cNvPicPr>
            <p:nvPr/>
          </p:nvPicPr>
          <p:blipFill>
            <a:blip r:embed="rId9" cstate="print">
              <a:grayscl/>
              <a:extLst>
                <a:ext uri="{28A0092B-C50C-407E-A947-70E740481C1C}">
                  <a14:useLocalDpi xmlns:a14="http://schemas.microsoft.com/office/drawing/2010/main" val="0"/>
                </a:ext>
              </a:extLst>
            </a:blip>
            <a:stretch>
              <a:fillRect/>
            </a:stretch>
          </p:blipFill>
          <p:spPr>
            <a:xfrm>
              <a:off x="2690313" y="4033976"/>
              <a:ext cx="780290" cy="780290"/>
            </a:xfrm>
            <a:prstGeom prst="rect">
              <a:avLst/>
            </a:prstGeom>
          </p:spPr>
        </p:pic>
      </p:grpSp>
      <p:sp>
        <p:nvSpPr>
          <p:cNvPr id="4" name="TextBox 3"/>
          <p:cNvSpPr txBox="1"/>
          <p:nvPr/>
        </p:nvSpPr>
        <p:spPr>
          <a:xfrm>
            <a:off x="8422811" y="1190767"/>
            <a:ext cx="3697889" cy="5427203"/>
          </a:xfrm>
          <a:prstGeom prst="rect">
            <a:avLst/>
          </a:prstGeom>
          <a:noFill/>
        </p:spPr>
        <p:txBody>
          <a:bodyPr wrap="square" lIns="182880" tIns="146304" rIns="182880" bIns="146304" rtlCol="0">
            <a:normAutofit/>
          </a:bodyPr>
          <a:lstStyle/>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A resource always belongs to a resource group</a:t>
            </a: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endParaRP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Resource group is a unit of management</a:t>
            </a: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endParaRP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Role Based Access Control (RBAC)</a:t>
            </a: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endParaRP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Custom policies</a:t>
            </a:r>
          </a:p>
        </p:txBody>
      </p:sp>
      <p:cxnSp>
        <p:nvCxnSpPr>
          <p:cNvPr id="42" name="Straight Arrow Connector 41"/>
          <p:cNvCxnSpPr/>
          <p:nvPr/>
        </p:nvCxnSpPr>
        <p:spPr>
          <a:xfrm>
            <a:off x="583650" y="5492044"/>
            <a:ext cx="0" cy="342900"/>
          </a:xfrm>
          <a:prstGeom prst="straightConnector1">
            <a:avLst/>
          </a:prstGeom>
          <a:ln w="254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736050" y="5492044"/>
            <a:ext cx="0" cy="342900"/>
          </a:xfrm>
          <a:prstGeom prst="straightConnector1">
            <a:avLst/>
          </a:prstGeom>
          <a:ln w="254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888450" y="5492044"/>
            <a:ext cx="0" cy="342900"/>
          </a:xfrm>
          <a:prstGeom prst="straightConnector1">
            <a:avLst/>
          </a:prstGeom>
          <a:ln w="254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93620" y="5762584"/>
            <a:ext cx="3028636" cy="572464"/>
          </a:xfrm>
          <a:prstGeom prst="rect">
            <a:avLst/>
          </a:prstGeom>
          <a:noFill/>
        </p:spPr>
        <p:txBody>
          <a:bodyPr wrap="square" lIns="182880" tIns="146304" rIns="182880" bIns="146304" rtlCol="0">
            <a:spAutoFit/>
          </a:bodyPr>
          <a:lstStyle/>
          <a:p>
            <a:pPr>
              <a:lnSpc>
                <a:spcPct val="90000"/>
              </a:lnSpc>
              <a:spcAft>
                <a:spcPts val="600"/>
              </a:spcAft>
            </a:pPr>
            <a:r>
              <a:rPr lang="en-US" sz="2000" dirty="0">
                <a:gradFill>
                  <a:gsLst>
                    <a:gs pos="2917">
                      <a:schemeClr val="tx1"/>
                    </a:gs>
                    <a:gs pos="30000">
                      <a:schemeClr val="tx1"/>
                    </a:gs>
                  </a:gsLst>
                  <a:lin ang="5400000" scaled="0"/>
                </a:gradFill>
              </a:rPr>
              <a:t>REST API Endpoints</a:t>
            </a:r>
          </a:p>
        </p:txBody>
      </p:sp>
      <p:grpSp>
        <p:nvGrpSpPr>
          <p:cNvPr id="15" name="Group 14"/>
          <p:cNvGrpSpPr/>
          <p:nvPr/>
        </p:nvGrpSpPr>
        <p:grpSpPr>
          <a:xfrm>
            <a:off x="2389286" y="3237745"/>
            <a:ext cx="5575015" cy="1196540"/>
            <a:chOff x="2389286" y="3237745"/>
            <a:chExt cx="5575015" cy="1196540"/>
          </a:xfrm>
        </p:grpSpPr>
        <p:sp>
          <p:nvSpPr>
            <p:cNvPr id="43" name="Rounded Rectangle 42"/>
            <p:cNvSpPr/>
            <p:nvPr/>
          </p:nvSpPr>
          <p:spPr bwMode="auto">
            <a:xfrm>
              <a:off x="2389286" y="3318717"/>
              <a:ext cx="5575015" cy="1115568"/>
            </a:xfrm>
            <a:prstGeom prst="roundRect">
              <a:avLst/>
            </a:prstGeom>
            <a:solidFill>
              <a:schemeClr val="tx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30" name="Picture 29"/>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5903994" y="3666621"/>
              <a:ext cx="687890" cy="687890"/>
            </a:xfrm>
            <a:prstGeom prst="rect">
              <a:avLst/>
            </a:prstGeom>
          </p:spPr>
        </p:pic>
        <p:pic>
          <p:nvPicPr>
            <p:cNvPr id="33" name="Picture 32"/>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4813936" y="3666621"/>
              <a:ext cx="687890" cy="687890"/>
            </a:xfrm>
            <a:prstGeom prst="rect">
              <a:avLst/>
            </a:prstGeom>
          </p:spPr>
        </p:pic>
        <p:pic>
          <p:nvPicPr>
            <p:cNvPr id="2" name="Picture 1"/>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2633820" y="3666621"/>
              <a:ext cx="687890" cy="687890"/>
            </a:xfrm>
            <a:prstGeom prst="rect">
              <a:avLst/>
            </a:prstGeom>
          </p:spPr>
        </p:pic>
        <p:pic>
          <p:nvPicPr>
            <p:cNvPr id="3" name="Picture 2"/>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3723878" y="3666621"/>
              <a:ext cx="687890" cy="687890"/>
            </a:xfrm>
            <a:prstGeom prst="rect">
              <a:avLst/>
            </a:prstGeom>
          </p:spPr>
        </p:pic>
        <p:sp>
          <p:nvSpPr>
            <p:cNvPr id="44" name="TextBox 43"/>
            <p:cNvSpPr txBox="1"/>
            <p:nvPr/>
          </p:nvSpPr>
          <p:spPr>
            <a:xfrm>
              <a:off x="3844647" y="3237745"/>
              <a:ext cx="2626468"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solidFill>
                    <a:schemeClr val="bg1"/>
                  </a:solidFill>
                </a:rPr>
                <a:t>Resource Group</a:t>
              </a:r>
            </a:p>
          </p:txBody>
        </p:sp>
        <p:pic>
          <p:nvPicPr>
            <p:cNvPr id="11" name="Picture 10"/>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6828686" y="3668711"/>
              <a:ext cx="685800" cy="685800"/>
            </a:xfrm>
            <a:prstGeom prst="rect">
              <a:avLst/>
            </a:prstGeom>
          </p:spPr>
        </p:pic>
      </p:grpSp>
    </p:spTree>
    <p:extLst>
      <p:ext uri="{BB962C8B-B14F-4D97-AF65-F5344CB8AC3E}">
        <p14:creationId xmlns:p14="http://schemas.microsoft.com/office/powerpoint/2010/main" val="17361028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Artifacts of a template</a:t>
            </a:r>
            <a:endParaRPr lang="en-US" dirty="0"/>
          </a:p>
        </p:txBody>
      </p:sp>
      <p:sp>
        <p:nvSpPr>
          <p:cNvPr id="4" name="Text Placeholder 3"/>
          <p:cNvSpPr>
            <a:spLocks noGrp="1"/>
          </p:cNvSpPr>
          <p:nvPr>
            <p:ph type="body" sz="quarter" idx="10"/>
          </p:nvPr>
        </p:nvSpPr>
        <p:spPr/>
        <p:txBody>
          <a:bodyPr/>
          <a:lstStyle/>
          <a:p>
            <a:r>
              <a:rPr lang="en-US"/>
              <a:t>JSON Files—Infrastructure as Code (IaC)</a:t>
            </a:r>
          </a:p>
          <a:p>
            <a:endParaRPr lang="en-US"/>
          </a:p>
          <a:p>
            <a:r>
              <a:rPr lang="en-US"/>
              <a:t>Artifacts (optional depending on resources)</a:t>
            </a:r>
          </a:p>
          <a:p>
            <a:pPr lvl="1"/>
            <a:r>
              <a:rPr lang="en-US"/>
              <a:t>Configuration scripts used to configure resources</a:t>
            </a:r>
          </a:p>
          <a:p>
            <a:pPr lvl="1"/>
            <a:r>
              <a:rPr lang="en-US"/>
              <a:t>Application code</a:t>
            </a:r>
          </a:p>
          <a:p>
            <a:pPr lvl="1"/>
            <a:r>
              <a:rPr lang="en-US"/>
              <a:t>Third-party tools</a:t>
            </a:r>
          </a:p>
          <a:p>
            <a:pPr lvl="1"/>
            <a:endParaRPr lang="en-US"/>
          </a:p>
          <a:p>
            <a:pPr lvl="1"/>
            <a:r>
              <a:rPr lang="en-US"/>
              <a:t>Examples</a:t>
            </a:r>
          </a:p>
          <a:p>
            <a:pPr lvl="2"/>
            <a:r>
              <a:rPr lang="en-US"/>
              <a:t>Web Deployment Package </a:t>
            </a:r>
          </a:p>
          <a:p>
            <a:pPr lvl="2"/>
            <a:r>
              <a:rPr lang="en-US"/>
              <a:t>Desired State Configuration (DSC) script</a:t>
            </a:r>
          </a:p>
          <a:p>
            <a:pPr lvl="2"/>
            <a:r>
              <a:rPr lang="en-US"/>
              <a:t>DSC resources</a:t>
            </a:r>
          </a:p>
          <a:p>
            <a:pPr lvl="2"/>
            <a:endParaRPr lang="en-US"/>
          </a:p>
          <a:p>
            <a:pPr lvl="1"/>
            <a:endParaRPr lang="en-US" dirty="0"/>
          </a:p>
        </p:txBody>
      </p:sp>
    </p:spTree>
    <p:extLst>
      <p:ext uri="{BB962C8B-B14F-4D97-AF65-F5344CB8AC3E}">
        <p14:creationId xmlns:p14="http://schemas.microsoft.com/office/powerpoint/2010/main" val="248189964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00" dirty="0"/>
              <a:t>Taking advantage of existing templates</a:t>
            </a:r>
          </a:p>
        </p:txBody>
      </p:sp>
      <p:sp>
        <p:nvSpPr>
          <p:cNvPr id="3" name="Text Placeholder 2"/>
          <p:cNvSpPr>
            <a:spLocks noGrp="1"/>
          </p:cNvSpPr>
          <p:nvPr>
            <p:ph type="body" sz="quarter" idx="10"/>
          </p:nvPr>
        </p:nvSpPr>
        <p:spPr>
          <a:xfrm>
            <a:off x="269241" y="1189176"/>
            <a:ext cx="5378548" cy="5325924"/>
          </a:xfrm>
        </p:spPr>
        <p:txBody>
          <a:bodyPr>
            <a:normAutofit/>
          </a:bodyPr>
          <a:lstStyle/>
          <a:p>
            <a:r>
              <a:rPr lang="en-US" dirty="0"/>
              <a:t>Azure quick-start templates</a:t>
            </a:r>
          </a:p>
          <a:p>
            <a:pPr lvl="1"/>
            <a:r>
              <a:rPr lang="en-US" dirty="0"/>
              <a:t>http://aka.ms/qst</a:t>
            </a:r>
          </a:p>
          <a:p>
            <a:endParaRPr lang="en-US" dirty="0"/>
          </a:p>
          <a:p>
            <a:r>
              <a:rPr lang="en-US" dirty="0"/>
              <a:t>Azure Marketplace (portal)</a:t>
            </a:r>
          </a:p>
          <a:p>
            <a:pPr lvl="1"/>
            <a:r>
              <a:rPr lang="en-US" dirty="0"/>
              <a:t>Examples</a:t>
            </a:r>
          </a:p>
          <a:p>
            <a:pPr lvl="2"/>
            <a:r>
              <a:rPr lang="en-US" dirty="0"/>
              <a:t>SQL Server Always-On Cluster</a:t>
            </a:r>
          </a:p>
          <a:p>
            <a:pPr lvl="2"/>
            <a:r>
              <a:rPr lang="en-US" dirty="0"/>
              <a:t>SharePoint 2013 HA Farm</a:t>
            </a:r>
          </a:p>
          <a:p>
            <a:pPr lvl="2"/>
            <a:r>
              <a:rPr lang="en-US" dirty="0"/>
              <a:t>Preconfigured DC/OS cluster </a:t>
            </a:r>
          </a:p>
          <a:p>
            <a:pPr lvl="2"/>
            <a:endParaRPr lang="en-US" dirty="0"/>
          </a:p>
        </p:txBody>
      </p:sp>
      <p:sp>
        <p:nvSpPr>
          <p:cNvPr id="6" name="Text Placeholder 5"/>
          <p:cNvSpPr>
            <a:spLocks noGrp="1"/>
          </p:cNvSpPr>
          <p:nvPr>
            <p:ph type="body" sz="quarter" idx="11"/>
          </p:nvPr>
        </p:nvSpPr>
        <p:spPr/>
        <p:txBody>
          <a:bodyPr/>
          <a:lstStyle/>
          <a:p>
            <a:endParaRPr lang="en-US"/>
          </a:p>
        </p:txBody>
      </p:sp>
      <p:pic>
        <p:nvPicPr>
          <p:cNvPr id="4" name="Picture 3"/>
          <p:cNvPicPr>
            <a:picLocks noChangeAspect="1"/>
          </p:cNvPicPr>
          <p:nvPr/>
        </p:nvPicPr>
        <p:blipFill>
          <a:blip r:embed="rId2"/>
          <a:stretch>
            <a:fillRect/>
          </a:stretch>
        </p:blipFill>
        <p:spPr>
          <a:xfrm>
            <a:off x="6541895" y="1891488"/>
            <a:ext cx="5390325" cy="3284570"/>
          </a:xfrm>
          <a:prstGeom prst="rect">
            <a:avLst/>
          </a:prstGeom>
        </p:spPr>
      </p:pic>
    </p:spTree>
    <p:extLst>
      <p:ext uri="{BB962C8B-B14F-4D97-AF65-F5344CB8AC3E}">
        <p14:creationId xmlns:p14="http://schemas.microsoft.com/office/powerpoint/2010/main" val="70053758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a:t>
            </a:r>
            <a:br>
              <a:rPr lang="en-US" dirty="0"/>
            </a:br>
            <a:endParaRPr lang="en-US" dirty="0"/>
          </a:p>
        </p:txBody>
      </p:sp>
      <p:sp>
        <p:nvSpPr>
          <p:cNvPr id="5" name="Text Placeholder 4"/>
          <p:cNvSpPr>
            <a:spLocks noGrp="1"/>
          </p:cNvSpPr>
          <p:nvPr>
            <p:ph type="body" sz="quarter" idx="12"/>
          </p:nvPr>
        </p:nvSpPr>
        <p:spPr/>
        <p:txBody>
          <a:bodyPr/>
          <a:lstStyle/>
          <a:p>
            <a:r>
              <a:rPr lang="en-US" dirty="0"/>
              <a:t>Azure Resource Manager templates</a:t>
            </a:r>
          </a:p>
        </p:txBody>
      </p:sp>
    </p:spTree>
    <p:extLst>
      <p:ext uri="{BB962C8B-B14F-4D97-AF65-F5344CB8AC3E}">
        <p14:creationId xmlns:p14="http://schemas.microsoft.com/office/powerpoint/2010/main" val="40247459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Authoring ARM templates</a:t>
            </a:r>
          </a:p>
        </p:txBody>
      </p:sp>
    </p:spTree>
    <p:extLst>
      <p:ext uri="{BB962C8B-B14F-4D97-AF65-F5344CB8AC3E}">
        <p14:creationId xmlns:p14="http://schemas.microsoft.com/office/powerpoint/2010/main" val="361678052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Using Visual Studio to author ARM templates</a:t>
            </a:r>
          </a:p>
        </p:txBody>
      </p:sp>
      <p:sp>
        <p:nvSpPr>
          <p:cNvPr id="3" name="Text Placeholder 2"/>
          <p:cNvSpPr>
            <a:spLocks noGrp="1"/>
          </p:cNvSpPr>
          <p:nvPr>
            <p:ph type="body" sz="quarter" idx="10"/>
          </p:nvPr>
        </p:nvSpPr>
        <p:spPr>
          <a:xfrm>
            <a:off x="269241" y="1189176"/>
            <a:ext cx="5378548" cy="5400046"/>
          </a:xfrm>
        </p:spPr>
        <p:txBody>
          <a:bodyPr>
            <a:normAutofit lnSpcReduction="10000"/>
          </a:bodyPr>
          <a:lstStyle/>
          <a:p>
            <a:r>
              <a:rPr lang="en-US" dirty="0"/>
              <a:t>Deployment template</a:t>
            </a:r>
          </a:p>
          <a:p>
            <a:pPr lvl="1"/>
            <a:r>
              <a:rPr lang="en-US" dirty="0"/>
              <a:t>Describes the resources to deploy in a resource group</a:t>
            </a:r>
          </a:p>
          <a:p>
            <a:pPr lvl="1"/>
            <a:endParaRPr lang="en-US" dirty="0"/>
          </a:p>
          <a:p>
            <a:r>
              <a:rPr lang="en-US" dirty="0"/>
              <a:t>Deployment template parameters</a:t>
            </a:r>
          </a:p>
          <a:p>
            <a:pPr lvl="1"/>
            <a:r>
              <a:rPr lang="en-US" dirty="0"/>
              <a:t>Provides parameter values for parameters defined in the Deployment Template</a:t>
            </a:r>
          </a:p>
          <a:p>
            <a:pPr lvl="1"/>
            <a:endParaRPr lang="en-US" dirty="0"/>
          </a:p>
          <a:p>
            <a:r>
              <a:rPr lang="en-US" dirty="0"/>
              <a:t>Deployment script</a:t>
            </a:r>
          </a:p>
          <a:p>
            <a:pPr lvl="1"/>
            <a:r>
              <a:rPr lang="en-US" dirty="0"/>
              <a:t>PowerShell script to deploy the resources defined in the Deployment Template using the parameter values defined in the Deployment Template Parameters file</a:t>
            </a:r>
          </a:p>
        </p:txBody>
      </p:sp>
      <p:grpSp>
        <p:nvGrpSpPr>
          <p:cNvPr id="20" name="Group 19"/>
          <p:cNvGrpSpPr/>
          <p:nvPr/>
        </p:nvGrpSpPr>
        <p:grpSpPr>
          <a:xfrm>
            <a:off x="6368192" y="1499230"/>
            <a:ext cx="5556889" cy="2643965"/>
            <a:chOff x="6309361" y="3356687"/>
            <a:chExt cx="4803271" cy="1977826"/>
          </a:xfrm>
        </p:grpSpPr>
        <p:grpSp>
          <p:nvGrpSpPr>
            <p:cNvPr id="4" name="Group 3"/>
            <p:cNvGrpSpPr/>
            <p:nvPr/>
          </p:nvGrpSpPr>
          <p:grpSpPr>
            <a:xfrm>
              <a:off x="6309361" y="3356687"/>
              <a:ext cx="4803271" cy="1977826"/>
              <a:chOff x="362873" y="1520887"/>
              <a:chExt cx="4803271" cy="1977826"/>
            </a:xfrm>
          </p:grpSpPr>
          <p:grpSp>
            <p:nvGrpSpPr>
              <p:cNvPr id="5" name="Group 4"/>
              <p:cNvGrpSpPr/>
              <p:nvPr/>
            </p:nvGrpSpPr>
            <p:grpSpPr>
              <a:xfrm>
                <a:off x="362873" y="2224818"/>
                <a:ext cx="1015913" cy="667349"/>
                <a:chOff x="794886" y="4424768"/>
                <a:chExt cx="1015913" cy="667349"/>
              </a:xfrm>
            </p:grpSpPr>
            <p:pic>
              <p:nvPicPr>
                <p:cNvPr id="16" name="Picture 15"/>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794886" y="4548873"/>
                  <a:ext cx="543244" cy="543244"/>
                </a:xfrm>
                <a:prstGeom prst="rect">
                  <a:avLst/>
                </a:prstGeom>
              </p:spPr>
            </p:pic>
            <p:pic>
              <p:nvPicPr>
                <p:cNvPr id="17" name="Picture 16"/>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267555" y="4424768"/>
                  <a:ext cx="543244" cy="543244"/>
                </a:xfrm>
                <a:prstGeom prst="rect">
                  <a:avLst/>
                </a:prstGeom>
              </p:spPr>
            </p:pic>
          </p:grpSp>
          <p:grpSp>
            <p:nvGrpSpPr>
              <p:cNvPr id="6" name="Group 5"/>
              <p:cNvGrpSpPr/>
              <p:nvPr/>
            </p:nvGrpSpPr>
            <p:grpSpPr>
              <a:xfrm>
                <a:off x="2051482" y="1520887"/>
                <a:ext cx="2940833" cy="594002"/>
                <a:chOff x="2176903" y="2400684"/>
                <a:chExt cx="2940833" cy="594002"/>
              </a:xfrm>
            </p:grpSpPr>
            <p:pic>
              <p:nvPicPr>
                <p:cNvPr id="14" name="Picture 13"/>
                <p:cNvPicPr>
                  <a:picLocks noChangeAspect="1"/>
                </p:cNvPicPr>
                <p:nvPr/>
              </p:nvPicPr>
              <p:blipFill>
                <a:blip r:embed="rId4" cstate="print">
                  <a:biLevel thresh="75000"/>
                  <a:extLst>
                    <a:ext uri="{28A0092B-C50C-407E-A947-70E740481C1C}">
                      <a14:useLocalDpi xmlns:a14="http://schemas.microsoft.com/office/drawing/2010/main" val="0"/>
                    </a:ext>
                  </a:extLst>
                </a:blip>
                <a:stretch>
                  <a:fillRect/>
                </a:stretch>
              </p:blipFill>
              <p:spPr>
                <a:xfrm>
                  <a:off x="2176903" y="2439809"/>
                  <a:ext cx="552164" cy="552164"/>
                </a:xfrm>
                <a:prstGeom prst="rect">
                  <a:avLst/>
                </a:prstGeom>
              </p:spPr>
            </p:pic>
            <p:sp>
              <p:nvSpPr>
                <p:cNvPr id="15" name="TextBox 14"/>
                <p:cNvSpPr txBox="1"/>
                <p:nvPr/>
              </p:nvSpPr>
              <p:spPr>
                <a:xfrm>
                  <a:off x="2632994" y="2400684"/>
                  <a:ext cx="2484742" cy="594002"/>
                </a:xfrm>
                <a:prstGeom prst="rect">
                  <a:avLst/>
                </a:prstGeom>
                <a:noFill/>
              </p:spPr>
              <p:txBody>
                <a:bodyPr wrap="square" lIns="182880" tIns="146304" rIns="182880" bIns="146304" rtlCol="0">
                  <a:spAutoFit/>
                </a:bodyPr>
                <a:lstStyle/>
                <a:p>
                  <a:pPr>
                    <a:lnSpc>
                      <a:spcPct val="90000"/>
                    </a:lnSpc>
                    <a:spcAft>
                      <a:spcPts val="600"/>
                    </a:spcAft>
                  </a:pPr>
                  <a:r>
                    <a:rPr lang="en-US" dirty="0">
                      <a:solidFill>
                        <a:schemeClr val="tx1">
                          <a:lumMod val="50000"/>
                        </a:schemeClr>
                      </a:solidFill>
                    </a:rPr>
                    <a:t>Deployment template (JSON)</a:t>
                  </a:r>
                </a:p>
              </p:txBody>
            </p:sp>
          </p:grpSp>
          <p:grpSp>
            <p:nvGrpSpPr>
              <p:cNvPr id="7" name="Group 6"/>
              <p:cNvGrpSpPr/>
              <p:nvPr/>
            </p:nvGrpSpPr>
            <p:grpSpPr>
              <a:xfrm>
                <a:off x="2059564" y="2901609"/>
                <a:ext cx="2779063" cy="597104"/>
                <a:chOff x="2176903" y="4433247"/>
                <a:chExt cx="2779063" cy="597104"/>
              </a:xfrm>
            </p:grpSpPr>
            <p:pic>
              <p:nvPicPr>
                <p:cNvPr id="12" name="Picture 11"/>
                <p:cNvPicPr>
                  <a:picLocks noChangeAspect="1"/>
                </p:cNvPicPr>
                <p:nvPr/>
              </p:nvPicPr>
              <p:blipFill>
                <a:blip r:embed="rId5" cstate="print">
                  <a:biLevel thresh="75000"/>
                  <a:extLst>
                    <a:ext uri="{28A0092B-C50C-407E-A947-70E740481C1C}">
                      <a14:useLocalDpi xmlns:a14="http://schemas.microsoft.com/office/drawing/2010/main" val="0"/>
                    </a:ext>
                  </a:extLst>
                </a:blip>
                <a:stretch>
                  <a:fillRect/>
                </a:stretch>
              </p:blipFill>
              <p:spPr>
                <a:xfrm>
                  <a:off x="2176903" y="4478187"/>
                  <a:ext cx="552164" cy="552164"/>
                </a:xfrm>
                <a:prstGeom prst="rect">
                  <a:avLst/>
                </a:prstGeom>
              </p:spPr>
            </p:pic>
            <p:sp>
              <p:nvSpPr>
                <p:cNvPr id="13" name="TextBox 12"/>
                <p:cNvSpPr txBox="1"/>
                <p:nvPr/>
              </p:nvSpPr>
              <p:spPr>
                <a:xfrm>
                  <a:off x="2609831" y="4433247"/>
                  <a:ext cx="2346135" cy="594002"/>
                </a:xfrm>
                <a:prstGeom prst="rect">
                  <a:avLst/>
                </a:prstGeom>
                <a:noFill/>
              </p:spPr>
              <p:txBody>
                <a:bodyPr wrap="square" lIns="182880" tIns="146304" rIns="182880" bIns="146304" rtlCol="0">
                  <a:spAutoFit/>
                </a:bodyPr>
                <a:lstStyle/>
                <a:p>
                  <a:pPr>
                    <a:lnSpc>
                      <a:spcPct val="90000"/>
                    </a:lnSpc>
                    <a:spcAft>
                      <a:spcPts val="600"/>
                    </a:spcAft>
                  </a:pPr>
                  <a:r>
                    <a:rPr lang="en-US" dirty="0">
                      <a:solidFill>
                        <a:schemeClr val="tx1">
                          <a:lumMod val="50000"/>
                        </a:schemeClr>
                      </a:solidFill>
                    </a:rPr>
                    <a:t>Deployment script (PowerShell)</a:t>
                  </a:r>
                </a:p>
              </p:txBody>
            </p:sp>
          </p:grpSp>
          <p:grpSp>
            <p:nvGrpSpPr>
              <p:cNvPr id="8" name="Group 7"/>
              <p:cNvGrpSpPr/>
              <p:nvPr/>
            </p:nvGrpSpPr>
            <p:grpSpPr>
              <a:xfrm>
                <a:off x="2051482" y="2241671"/>
                <a:ext cx="3114662" cy="594002"/>
                <a:chOff x="2178667" y="3428017"/>
                <a:chExt cx="3114662" cy="594002"/>
              </a:xfrm>
            </p:grpSpPr>
            <p:pic>
              <p:nvPicPr>
                <p:cNvPr id="10" name="Picture 9"/>
                <p:cNvPicPr>
                  <a:picLocks noChangeAspect="1"/>
                </p:cNvPicPr>
                <p:nvPr/>
              </p:nvPicPr>
              <p:blipFill>
                <a:blip r:embed="rId4" cstate="print">
                  <a:biLevel thresh="75000"/>
                  <a:extLst>
                    <a:ext uri="{28A0092B-C50C-407E-A947-70E740481C1C}">
                      <a14:useLocalDpi xmlns:a14="http://schemas.microsoft.com/office/drawing/2010/main" val="0"/>
                    </a:ext>
                  </a:extLst>
                </a:blip>
                <a:stretch>
                  <a:fillRect/>
                </a:stretch>
              </p:blipFill>
              <p:spPr>
                <a:xfrm>
                  <a:off x="2178667" y="3439845"/>
                  <a:ext cx="552164" cy="552164"/>
                </a:xfrm>
                <a:prstGeom prst="rect">
                  <a:avLst/>
                </a:prstGeom>
              </p:spPr>
            </p:pic>
            <p:sp>
              <p:nvSpPr>
                <p:cNvPr id="11" name="TextBox 10"/>
                <p:cNvSpPr txBox="1"/>
                <p:nvPr/>
              </p:nvSpPr>
              <p:spPr>
                <a:xfrm>
                  <a:off x="2629149" y="3428017"/>
                  <a:ext cx="2664180" cy="594002"/>
                </a:xfrm>
                <a:prstGeom prst="rect">
                  <a:avLst/>
                </a:prstGeom>
                <a:noFill/>
              </p:spPr>
              <p:txBody>
                <a:bodyPr wrap="square" lIns="182880" tIns="146304" rIns="182880" bIns="146304" rtlCol="0">
                  <a:spAutoFit/>
                </a:bodyPr>
                <a:lstStyle/>
                <a:p>
                  <a:pPr>
                    <a:lnSpc>
                      <a:spcPct val="90000"/>
                    </a:lnSpc>
                    <a:spcAft>
                      <a:spcPts val="600"/>
                    </a:spcAft>
                  </a:pPr>
                  <a:r>
                    <a:rPr lang="en-US" dirty="0">
                      <a:solidFill>
                        <a:schemeClr val="tx1">
                          <a:lumMod val="50000"/>
                        </a:schemeClr>
                      </a:solidFill>
                    </a:rPr>
                    <a:t>Deployment template parameters (JSON)</a:t>
                  </a:r>
                </a:p>
              </p:txBody>
            </p:sp>
          </p:grpSp>
          <p:sp>
            <p:nvSpPr>
              <p:cNvPr id="9" name="Left Brace 8"/>
              <p:cNvSpPr/>
              <p:nvPr/>
            </p:nvSpPr>
            <p:spPr>
              <a:xfrm>
                <a:off x="1470774" y="1560012"/>
                <a:ext cx="500885" cy="1898805"/>
              </a:xfrm>
              <a:prstGeom prst="leftBrace">
                <a:avLst/>
              </a:prstGeom>
              <a:ln w="57150">
                <a:solidFill>
                  <a:schemeClr val="tx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50000"/>
                    </a:schemeClr>
                  </a:solidFill>
                </a:endParaRPr>
              </a:p>
            </p:txBody>
          </p:sp>
        </p:grpSp>
        <p:pic>
          <p:nvPicPr>
            <p:cNvPr id="19" name="Picture 18"/>
            <p:cNvPicPr>
              <a:picLocks/>
            </p:cNvPicPr>
            <p:nvPr/>
          </p:nvPicPr>
          <p:blipFill>
            <a:blip r:embed="rId6"/>
            <a:stretch>
              <a:fillRect/>
            </a:stretch>
          </p:blipFill>
          <p:spPr>
            <a:xfrm flipV="1">
              <a:off x="6852605" y="4184723"/>
              <a:ext cx="393192" cy="246888"/>
            </a:xfrm>
            <a:prstGeom prst="rect">
              <a:avLst/>
            </a:prstGeom>
          </p:spPr>
        </p:pic>
      </p:grpSp>
    </p:spTree>
    <p:extLst>
      <p:ext uri="{BB962C8B-B14F-4D97-AF65-F5344CB8AC3E}">
        <p14:creationId xmlns:p14="http://schemas.microsoft.com/office/powerpoint/2010/main" val="158823548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ARM template structure</a:t>
            </a:r>
          </a:p>
        </p:txBody>
      </p:sp>
      <p:sp>
        <p:nvSpPr>
          <p:cNvPr id="4" name="Text Placeholder 3"/>
          <p:cNvSpPr>
            <a:spLocks noGrp="1"/>
          </p:cNvSpPr>
          <p:nvPr>
            <p:ph type="body" sz="quarter" idx="10"/>
          </p:nvPr>
        </p:nvSpPr>
        <p:spPr/>
        <p:txBody>
          <a:bodyPr/>
          <a:lstStyle/>
          <a:p>
            <a:endParaRPr lang="en-US"/>
          </a:p>
        </p:txBody>
      </p:sp>
      <p:sp>
        <p:nvSpPr>
          <p:cNvPr id="6" name="Text Placeholder 4"/>
          <p:cNvSpPr txBox="1">
            <a:spLocks/>
          </p:cNvSpPr>
          <p:nvPr/>
        </p:nvSpPr>
        <p:spPr>
          <a:xfrm>
            <a:off x="153561" y="1189177"/>
            <a:ext cx="11887200" cy="5283667"/>
          </a:xfrm>
          <a:prstGeom prst="rect">
            <a:avLst/>
          </a:prstGeom>
          <a:solidFill>
            <a:sysClr val="window" lastClr="FFFFFF"/>
          </a:solidFill>
        </p:spPr>
        <p:txBody>
          <a:bodyPr vert="horz" wrap="square" lIns="146304" tIns="91440" rIns="146304" bIns="91440" rtlCol="0">
            <a:noAutofit/>
          </a:bodyPr>
          <a:lstStyle>
            <a:lvl1pPr marL="0" marR="0" indent="0" algn="l" defTabSz="914367" rtl="0" eaLnBrk="1" fontAlgn="auto" latinLnBrk="0" hangingPunct="1">
              <a:lnSpc>
                <a:spcPct val="90000"/>
              </a:lnSpc>
              <a:spcBef>
                <a:spcPct val="20000"/>
              </a:spcBef>
              <a:spcAft>
                <a:spcPts val="0"/>
              </a:spcAft>
              <a:buClrTx/>
              <a:buSzPct val="90000"/>
              <a:buFont typeface="Arial" pitchFamily="34" charset="0"/>
              <a:buNone/>
              <a:tabLst/>
              <a:defRPr sz="1961" kern="1200" spc="0" baseline="0">
                <a:solidFill>
                  <a:schemeClr val="bg1"/>
                </a:solidFill>
                <a:latin typeface="Courier New" panose="02070309020205020404" pitchFamily="49" charset="0"/>
                <a:ea typeface="+mn-ea"/>
                <a:cs typeface="Courier New" panose="02070309020205020404" pitchFamily="49" charset="0"/>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3600" kern="1200" spc="0" baseline="0">
                <a:gradFill>
                  <a:gsLst>
                    <a:gs pos="1250">
                      <a:schemeClr val="tx1"/>
                    </a:gs>
                    <a:gs pos="100000">
                      <a:schemeClr val="tx1"/>
                    </a:gs>
                  </a:gsLst>
                  <a:lin ang="5400000" scaled="0"/>
                </a:gradFill>
                <a:latin typeface="+mj-lt"/>
                <a:ea typeface="+mn-ea"/>
                <a:cs typeface="Segoe UI" panose="020B0502040204020203" pitchFamily="34" charset="0"/>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3200" kern="1200" spc="0" baseline="0">
                <a:gradFill>
                  <a:gsLst>
                    <a:gs pos="1250">
                      <a:schemeClr val="tx1"/>
                    </a:gs>
                    <a:gs pos="100000">
                      <a:schemeClr val="tx1"/>
                    </a:gs>
                  </a:gsLst>
                  <a:lin ang="5400000" scaled="0"/>
                </a:gradFill>
                <a:latin typeface="+mj-lt"/>
                <a:ea typeface="+mn-ea"/>
                <a:cs typeface="Segoe UI" panose="020B0502040204020203" pitchFamily="34" charset="0"/>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2800" kern="1200" spc="0" baseline="0">
                <a:gradFill>
                  <a:gsLst>
                    <a:gs pos="1250">
                      <a:schemeClr val="tx1"/>
                    </a:gs>
                    <a:gs pos="100000">
                      <a:schemeClr val="tx1"/>
                    </a:gs>
                  </a:gsLst>
                  <a:lin ang="5400000" scaled="0"/>
                </a:gradFill>
                <a:latin typeface="+mj-lt"/>
                <a:ea typeface="+mn-ea"/>
                <a:cs typeface="Segoe UI" panose="020B0502040204020203" pitchFamily="34" charset="0"/>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j-lt"/>
                <a:ea typeface="+mn-ea"/>
                <a:cs typeface="Segoe UI" panose="020B0502040204020203" pitchFamily="34" charset="0"/>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lvl="0">
              <a:defRPr/>
            </a:pPr>
            <a:r>
              <a:rPr lang="en-US" sz="1500" dirty="0">
                <a:solidFill>
                  <a:sysClr val="windowText" lastClr="000000"/>
                </a:solidFill>
              </a:rPr>
              <a:t>{</a:t>
            </a:r>
          </a:p>
          <a:p>
            <a:pPr lvl="0">
              <a:defRPr/>
            </a:pPr>
            <a:r>
              <a:rPr lang="en-US" sz="1500" dirty="0">
                <a:solidFill>
                  <a:sysClr val="windowText" lastClr="000000"/>
                </a:solidFill>
              </a:rPr>
              <a:t>  "$schema": "https://schema.management.azure.com/schemas/2015-01-01/</a:t>
            </a:r>
            <a:r>
              <a:rPr lang="en-US" sz="1500" dirty="0" err="1">
                <a:solidFill>
                  <a:sysClr val="windowText" lastClr="000000"/>
                </a:solidFill>
              </a:rPr>
              <a:t>deploymentTemplate.json</a:t>
            </a:r>
            <a:r>
              <a:rPr lang="en-US" sz="1500" dirty="0">
                <a:solidFill>
                  <a:sysClr val="windowText" lastClr="000000"/>
                </a:solidFill>
              </a:rPr>
              <a:t>#",</a:t>
            </a:r>
          </a:p>
          <a:p>
            <a:pPr lvl="0">
              <a:defRPr/>
            </a:pPr>
            <a:r>
              <a:rPr lang="en-US" sz="1500" dirty="0">
                <a:solidFill>
                  <a:sysClr val="windowText" lastClr="000000"/>
                </a:solidFill>
              </a:rPr>
              <a:t>  "</a:t>
            </a:r>
            <a:r>
              <a:rPr lang="en-US" sz="1500" dirty="0" err="1">
                <a:solidFill>
                  <a:sysClr val="windowText" lastClr="000000"/>
                </a:solidFill>
              </a:rPr>
              <a:t>contentVersion</a:t>
            </a:r>
            <a:r>
              <a:rPr lang="en-US" sz="1500" dirty="0">
                <a:solidFill>
                  <a:sysClr val="windowText" lastClr="000000"/>
                </a:solidFill>
              </a:rPr>
              <a:t>": "1.0.0.0",</a:t>
            </a:r>
          </a:p>
          <a:p>
            <a:pPr lvl="0">
              <a:defRPr/>
            </a:pPr>
            <a:endParaRPr lang="en-US" sz="1500" dirty="0">
              <a:solidFill>
                <a:sysClr val="windowText" lastClr="000000"/>
              </a:solidFill>
            </a:endParaRPr>
          </a:p>
          <a:p>
            <a:pPr lvl="0">
              <a:defRPr/>
            </a:pPr>
            <a:r>
              <a:rPr lang="en-US" sz="1500" dirty="0">
                <a:solidFill>
                  <a:sysClr val="windowText" lastClr="000000"/>
                </a:solidFill>
              </a:rPr>
              <a:t>  "</a:t>
            </a:r>
            <a:r>
              <a:rPr lang="en-US" sz="1500" b="1" dirty="0">
                <a:solidFill>
                  <a:srgbClr val="FF0000"/>
                </a:solidFill>
              </a:rPr>
              <a:t>parameters</a:t>
            </a:r>
            <a:r>
              <a:rPr lang="en-US" sz="1500" dirty="0">
                <a:solidFill>
                  <a:sysClr val="windowText" lastClr="000000"/>
                </a:solidFill>
              </a:rPr>
              <a:t>": {</a:t>
            </a:r>
          </a:p>
          <a:p>
            <a:pPr lvl="0">
              <a:defRPr/>
            </a:pPr>
            <a:r>
              <a:rPr lang="en-US" sz="1500" dirty="0">
                <a:solidFill>
                  <a:sysClr val="windowText" lastClr="000000"/>
                </a:solidFill>
              </a:rPr>
              <a:t>    </a:t>
            </a:r>
            <a:r>
              <a:rPr lang="en-US" sz="1500" dirty="0">
                <a:solidFill>
                  <a:srgbClr val="70AD47"/>
                </a:solidFill>
              </a:rPr>
              <a:t>// Parameters referenced by resources  (parameterize your template)</a:t>
            </a:r>
          </a:p>
          <a:p>
            <a:pPr lvl="0">
              <a:defRPr/>
            </a:pPr>
            <a:r>
              <a:rPr lang="en-US" sz="1500" dirty="0">
                <a:solidFill>
                  <a:sysClr val="windowText" lastClr="000000"/>
                </a:solidFill>
              </a:rPr>
              <a:t>  },</a:t>
            </a:r>
          </a:p>
          <a:p>
            <a:pPr lvl="0">
              <a:defRPr/>
            </a:pPr>
            <a:endParaRPr lang="en-US" sz="1500" dirty="0">
              <a:solidFill>
                <a:sysClr val="windowText" lastClr="000000"/>
              </a:solidFill>
            </a:endParaRPr>
          </a:p>
          <a:p>
            <a:pPr lvl="0">
              <a:defRPr/>
            </a:pPr>
            <a:r>
              <a:rPr lang="en-US" sz="1500" dirty="0">
                <a:solidFill>
                  <a:sysClr val="windowText" lastClr="000000"/>
                </a:solidFill>
              </a:rPr>
              <a:t>  "</a:t>
            </a:r>
            <a:r>
              <a:rPr lang="en-US" sz="1500" b="1" dirty="0">
                <a:solidFill>
                  <a:srgbClr val="FF0000"/>
                </a:solidFill>
              </a:rPr>
              <a:t>variables</a:t>
            </a:r>
            <a:r>
              <a:rPr lang="en-US" sz="1500" dirty="0">
                <a:solidFill>
                  <a:sysClr val="windowText" lastClr="000000"/>
                </a:solidFill>
              </a:rPr>
              <a:t>": {</a:t>
            </a:r>
          </a:p>
          <a:p>
            <a:pPr lvl="0">
              <a:defRPr/>
            </a:pPr>
            <a:r>
              <a:rPr lang="en-US" sz="1500" dirty="0">
                <a:solidFill>
                  <a:sysClr val="windowText" lastClr="000000"/>
                </a:solidFill>
              </a:rPr>
              <a:t>    </a:t>
            </a:r>
            <a:r>
              <a:rPr lang="en-US" sz="1500" dirty="0">
                <a:solidFill>
                  <a:srgbClr val="70AD47"/>
                </a:solidFill>
              </a:rPr>
              <a:t>// Variables referenced by resources</a:t>
            </a:r>
            <a:endParaRPr lang="en-US" sz="1500" dirty="0">
              <a:solidFill>
                <a:sysClr val="windowText" lastClr="000000"/>
              </a:solidFill>
            </a:endParaRPr>
          </a:p>
          <a:p>
            <a:pPr lvl="0">
              <a:defRPr/>
            </a:pPr>
            <a:r>
              <a:rPr lang="en-US" sz="1500" dirty="0">
                <a:solidFill>
                  <a:sysClr val="windowText" lastClr="000000"/>
                </a:solidFill>
              </a:rPr>
              <a:t>  },</a:t>
            </a:r>
          </a:p>
          <a:p>
            <a:pPr lvl="0">
              <a:defRPr/>
            </a:pPr>
            <a:endParaRPr lang="en-US" sz="1500" dirty="0">
              <a:solidFill>
                <a:sysClr val="windowText" lastClr="000000"/>
              </a:solidFill>
            </a:endParaRPr>
          </a:p>
          <a:p>
            <a:pPr lvl="0">
              <a:defRPr/>
            </a:pPr>
            <a:r>
              <a:rPr lang="en-US" sz="1500" dirty="0">
                <a:solidFill>
                  <a:sysClr val="windowText" lastClr="000000"/>
                </a:solidFill>
              </a:rPr>
              <a:t>  "</a:t>
            </a:r>
            <a:r>
              <a:rPr lang="en-US" sz="1500" b="1" dirty="0">
                <a:solidFill>
                  <a:srgbClr val="FF0000"/>
                </a:solidFill>
              </a:rPr>
              <a:t>resources</a:t>
            </a:r>
            <a:r>
              <a:rPr lang="en-US" sz="1500" dirty="0">
                <a:solidFill>
                  <a:sysClr val="windowText" lastClr="000000"/>
                </a:solidFill>
              </a:rPr>
              <a:t>": [</a:t>
            </a:r>
          </a:p>
          <a:p>
            <a:pPr lvl="0">
              <a:defRPr/>
            </a:pPr>
            <a:r>
              <a:rPr lang="en-US" sz="1500" dirty="0">
                <a:solidFill>
                  <a:sysClr val="windowText" lastClr="000000"/>
                </a:solidFill>
              </a:rPr>
              <a:t>    </a:t>
            </a:r>
            <a:r>
              <a:rPr lang="en-US" sz="1500" dirty="0">
                <a:solidFill>
                  <a:srgbClr val="70AD47"/>
                </a:solidFill>
              </a:rPr>
              <a:t>// Virtual Machine, Web App, Virtual Network, SQL Azure, Storage Account, etc.</a:t>
            </a:r>
            <a:endParaRPr lang="en-US" sz="1500" dirty="0">
              <a:solidFill>
                <a:sysClr val="windowText" lastClr="000000"/>
              </a:solidFill>
            </a:endParaRPr>
          </a:p>
          <a:p>
            <a:pPr lvl="0">
              <a:defRPr/>
            </a:pPr>
            <a:r>
              <a:rPr lang="en-US" sz="1500" dirty="0">
                <a:solidFill>
                  <a:sysClr val="windowText" lastClr="000000"/>
                </a:solidFill>
              </a:rPr>
              <a:t>  ],</a:t>
            </a:r>
          </a:p>
          <a:p>
            <a:pPr lvl="0">
              <a:defRPr/>
            </a:pPr>
            <a:endParaRPr lang="en-US" sz="1500" dirty="0">
              <a:solidFill>
                <a:sysClr val="windowText" lastClr="000000"/>
              </a:solidFill>
            </a:endParaRPr>
          </a:p>
          <a:p>
            <a:pPr lvl="0">
              <a:defRPr/>
            </a:pPr>
            <a:r>
              <a:rPr lang="en-US" sz="1500" dirty="0">
                <a:solidFill>
                  <a:sysClr val="windowText" lastClr="000000"/>
                </a:solidFill>
              </a:rPr>
              <a:t>  "</a:t>
            </a:r>
            <a:r>
              <a:rPr lang="en-US" sz="1500" b="1" dirty="0">
                <a:solidFill>
                  <a:srgbClr val="FF0000"/>
                </a:solidFill>
              </a:rPr>
              <a:t>outputs</a:t>
            </a:r>
            <a:r>
              <a:rPr lang="en-US" sz="1500" dirty="0">
                <a:solidFill>
                  <a:sysClr val="windowText" lastClr="000000"/>
                </a:solidFill>
              </a:rPr>
              <a:t>": {</a:t>
            </a:r>
          </a:p>
          <a:p>
            <a:pPr lvl="0">
              <a:defRPr/>
            </a:pPr>
            <a:r>
              <a:rPr lang="en-US" sz="1500" dirty="0">
                <a:solidFill>
                  <a:sysClr val="windowText" lastClr="000000"/>
                </a:solidFill>
              </a:rPr>
              <a:t>    </a:t>
            </a:r>
            <a:r>
              <a:rPr lang="en-US" sz="1500" dirty="0">
                <a:solidFill>
                  <a:srgbClr val="70AD47"/>
                </a:solidFill>
              </a:rPr>
              <a:t>// Optional outputs from deployment</a:t>
            </a:r>
          </a:p>
          <a:p>
            <a:pPr lvl="0">
              <a:defRPr/>
            </a:pPr>
            <a:r>
              <a:rPr lang="en-US" sz="1500" dirty="0">
                <a:solidFill>
                  <a:sysClr val="windowText" lastClr="000000"/>
                </a:solidFill>
              </a:rPr>
              <a:t>  }</a:t>
            </a:r>
          </a:p>
          <a:p>
            <a:pPr lvl="0">
              <a:defRPr/>
            </a:pPr>
            <a:r>
              <a:rPr lang="en-US" sz="1500" dirty="0">
                <a:solidFill>
                  <a:sysClr val="windowText" lastClr="000000"/>
                </a:solidFill>
              </a:rPr>
              <a:t>}</a:t>
            </a:r>
          </a:p>
        </p:txBody>
      </p:sp>
    </p:spTree>
    <p:extLst>
      <p:ext uri="{BB962C8B-B14F-4D97-AF65-F5344CB8AC3E}">
        <p14:creationId xmlns:p14="http://schemas.microsoft.com/office/powerpoint/2010/main" val="151732331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Common ARM template functions</a:t>
            </a:r>
          </a:p>
        </p:txBody>
      </p:sp>
      <p:sp>
        <p:nvSpPr>
          <p:cNvPr id="4" name="Text Placeholder 3"/>
          <p:cNvSpPr>
            <a:spLocks noGrp="1"/>
          </p:cNvSpPr>
          <p:nvPr>
            <p:ph type="body" sz="quarter" idx="10"/>
          </p:nvPr>
        </p:nvSpPr>
        <p:spPr>
          <a:xfrm>
            <a:off x="269239" y="1189177"/>
            <a:ext cx="11653523" cy="4967324"/>
          </a:xfrm>
        </p:spPr>
        <p:txBody>
          <a:bodyPr>
            <a:normAutofit fontScale="92500" lnSpcReduction="20000"/>
          </a:bodyPr>
          <a:lstStyle/>
          <a:p>
            <a:r>
              <a:rPr lang="en-US" dirty="0" err="1"/>
              <a:t>concat</a:t>
            </a:r>
            <a:r>
              <a:rPr lang="en-US" dirty="0"/>
              <a:t>() – string concatenation</a:t>
            </a:r>
          </a:p>
          <a:p>
            <a:endParaRPr lang="en-US" dirty="0"/>
          </a:p>
          <a:p>
            <a:r>
              <a:rPr lang="en-US" dirty="0" err="1"/>
              <a:t>uniqueString</a:t>
            </a:r>
            <a:r>
              <a:rPr lang="en-US" dirty="0"/>
              <a:t>() – 64-bit hash of a given string</a:t>
            </a:r>
          </a:p>
          <a:p>
            <a:endParaRPr lang="en-US" dirty="0"/>
          </a:p>
          <a:p>
            <a:r>
              <a:rPr lang="en-US" dirty="0" err="1"/>
              <a:t>resourceGroup</a:t>
            </a:r>
            <a:r>
              <a:rPr lang="en-US" dirty="0"/>
              <a:t>() – instance of a resource group</a:t>
            </a:r>
          </a:p>
          <a:p>
            <a:endParaRPr lang="en-US" dirty="0"/>
          </a:p>
          <a:p>
            <a:r>
              <a:rPr lang="en-US" dirty="0" err="1"/>
              <a:t>resourceId</a:t>
            </a:r>
            <a:r>
              <a:rPr lang="en-US" dirty="0"/>
              <a:t>() – unique identifier of a resource</a:t>
            </a:r>
          </a:p>
          <a:p>
            <a:endParaRPr lang="en-US" dirty="0"/>
          </a:p>
          <a:p>
            <a:r>
              <a:rPr lang="en-US" dirty="0" err="1"/>
              <a:t>copyIndex</a:t>
            </a:r>
            <a:r>
              <a:rPr lang="en-US" dirty="0"/>
              <a:t>() – looping construct</a:t>
            </a:r>
          </a:p>
        </p:txBody>
      </p:sp>
      <p:sp>
        <p:nvSpPr>
          <p:cNvPr id="7" name="Rectangle 6"/>
          <p:cNvSpPr/>
          <p:nvPr/>
        </p:nvSpPr>
        <p:spPr>
          <a:xfrm>
            <a:off x="3384704" y="6156501"/>
            <a:ext cx="5422594" cy="584775"/>
          </a:xfrm>
          <a:prstGeom prst="rect">
            <a:avLst/>
          </a:prstGeom>
        </p:spPr>
        <p:txBody>
          <a:bodyPr wrap="square">
            <a:spAutoFit/>
          </a:bodyPr>
          <a:lstStyle/>
          <a:p>
            <a:pPr algn="ctr"/>
            <a:r>
              <a:rPr lang="en-US" sz="3200" dirty="0">
                <a:solidFill>
                  <a:srgbClr val="00B0F0"/>
                </a:solidFill>
              </a:rPr>
              <a:t>http://aka.ms/armfunc</a:t>
            </a:r>
          </a:p>
        </p:txBody>
      </p:sp>
    </p:spTree>
    <p:extLst>
      <p:ext uri="{BB962C8B-B14F-4D97-AF65-F5344CB8AC3E}">
        <p14:creationId xmlns:p14="http://schemas.microsoft.com/office/powerpoint/2010/main" val="235804922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a:t>
            </a:r>
          </a:p>
        </p:txBody>
      </p:sp>
      <p:sp>
        <p:nvSpPr>
          <p:cNvPr id="5" name="Text Placeholder 4"/>
          <p:cNvSpPr>
            <a:spLocks noGrp="1"/>
          </p:cNvSpPr>
          <p:nvPr>
            <p:ph type="body" sz="quarter" idx="12"/>
          </p:nvPr>
        </p:nvSpPr>
        <p:spPr/>
        <p:txBody>
          <a:bodyPr/>
          <a:lstStyle/>
          <a:p>
            <a:r>
              <a:rPr lang="en-US" dirty="0"/>
              <a:t>Author an ARM template using Visual Studio</a:t>
            </a:r>
          </a:p>
        </p:txBody>
      </p:sp>
    </p:spTree>
    <p:extLst>
      <p:ext uri="{BB962C8B-B14F-4D97-AF65-F5344CB8AC3E}">
        <p14:creationId xmlns:p14="http://schemas.microsoft.com/office/powerpoint/2010/main" val="341258306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Deploying ARM templates</a:t>
            </a:r>
          </a:p>
        </p:txBody>
      </p:sp>
    </p:spTree>
    <p:extLst>
      <p:ext uri="{BB962C8B-B14F-4D97-AF65-F5344CB8AC3E}">
        <p14:creationId xmlns:p14="http://schemas.microsoft.com/office/powerpoint/2010/main" val="378836361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Methods for deploying ARM templates</a:t>
            </a:r>
          </a:p>
        </p:txBody>
      </p:sp>
      <p:sp>
        <p:nvSpPr>
          <p:cNvPr id="4" name="Text Placeholder 3"/>
          <p:cNvSpPr>
            <a:spLocks noGrp="1"/>
          </p:cNvSpPr>
          <p:nvPr>
            <p:ph type="body" sz="quarter" idx="10"/>
          </p:nvPr>
        </p:nvSpPr>
        <p:spPr>
          <a:xfrm>
            <a:off x="269239" y="1189177"/>
            <a:ext cx="11653523" cy="5325923"/>
          </a:xfrm>
        </p:spPr>
        <p:txBody>
          <a:bodyPr>
            <a:normAutofit fontScale="92500" lnSpcReduction="10000"/>
          </a:bodyPr>
          <a:lstStyle/>
          <a:p>
            <a:r>
              <a:rPr lang="en-US" dirty="0"/>
              <a:t>PowerShell</a:t>
            </a:r>
          </a:p>
          <a:p>
            <a:pPr lvl="1"/>
            <a:r>
              <a:rPr lang="en-US" dirty="0"/>
              <a:t>Azure PowerShell Cmdlets 1.0 (or newer) - “</a:t>
            </a:r>
            <a:r>
              <a:rPr lang="en-US" dirty="0" err="1"/>
              <a:t>AzureRM</a:t>
            </a:r>
            <a:r>
              <a:rPr lang="en-US" dirty="0"/>
              <a:t>” cmdlets</a:t>
            </a:r>
          </a:p>
          <a:p>
            <a:pPr lvl="1"/>
            <a:endParaRPr lang="en-US" dirty="0"/>
          </a:p>
          <a:p>
            <a:r>
              <a:rPr lang="en-US" dirty="0"/>
              <a:t>Azure Command-Line Interface (CLI)</a:t>
            </a:r>
          </a:p>
          <a:p>
            <a:pPr lvl="1"/>
            <a:r>
              <a:rPr lang="en-US" dirty="0"/>
              <a:t>Cross-platform tools for Mac, Linux, and Windows</a:t>
            </a:r>
          </a:p>
          <a:p>
            <a:pPr lvl="1"/>
            <a:endParaRPr lang="en-US" dirty="0"/>
          </a:p>
          <a:p>
            <a:r>
              <a:rPr lang="en-US" dirty="0"/>
              <a:t>Visual Studio</a:t>
            </a:r>
          </a:p>
          <a:p>
            <a:pPr lvl="1"/>
            <a:r>
              <a:rPr lang="en-US" dirty="0"/>
              <a:t>Azure Tools/SDK</a:t>
            </a:r>
          </a:p>
          <a:p>
            <a:pPr lvl="1"/>
            <a:endParaRPr lang="en-US" dirty="0"/>
          </a:p>
          <a:p>
            <a:r>
              <a:rPr lang="en-US" dirty="0"/>
              <a:t>Azure portal</a:t>
            </a:r>
          </a:p>
          <a:p>
            <a:pPr lvl="1"/>
            <a:r>
              <a:rPr lang="en-US" dirty="0"/>
              <a:t>Template deployment</a:t>
            </a:r>
          </a:p>
          <a:p>
            <a:pPr lvl="1"/>
            <a:endParaRPr lang="en-US" dirty="0"/>
          </a:p>
          <a:p>
            <a:r>
              <a:rPr lang="en-US" dirty="0"/>
              <a:t>Continuous deployment</a:t>
            </a:r>
          </a:p>
        </p:txBody>
      </p:sp>
    </p:spTree>
    <p:extLst>
      <p:ext uri="{BB962C8B-B14F-4D97-AF65-F5344CB8AC3E}">
        <p14:creationId xmlns:p14="http://schemas.microsoft.com/office/powerpoint/2010/main" val="1376435514"/>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78" hidden="1"/>
          <p:cNvSpPr/>
          <p:nvPr/>
        </p:nvSpPr>
        <p:spPr bwMode="auto">
          <a:xfrm>
            <a:off x="601345" y="1834660"/>
            <a:ext cx="10989309" cy="4485911"/>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bg1"/>
              </a:solidFill>
              <a:ea typeface="Segoe UI" pitchFamily="34" charset="0"/>
              <a:cs typeface="Segoe UI" pitchFamily="34" charset="0"/>
            </a:endParaRPr>
          </a:p>
        </p:txBody>
      </p:sp>
      <p:sp>
        <p:nvSpPr>
          <p:cNvPr id="41" name="Title 40"/>
          <p:cNvSpPr>
            <a:spLocks noGrp="1"/>
          </p:cNvSpPr>
          <p:nvPr>
            <p:ph type="title"/>
          </p:nvPr>
        </p:nvSpPr>
        <p:spPr/>
        <p:txBody>
          <a:bodyPr/>
          <a:lstStyle/>
          <a:p>
            <a:r>
              <a:rPr lang="en-US" dirty="0"/>
              <a:t>Deploying ARM templates</a:t>
            </a:r>
          </a:p>
        </p:txBody>
      </p:sp>
      <p:grpSp>
        <p:nvGrpSpPr>
          <p:cNvPr id="42" name="Group 41"/>
          <p:cNvGrpSpPr/>
          <p:nvPr/>
        </p:nvGrpSpPr>
        <p:grpSpPr>
          <a:xfrm>
            <a:off x="682913" y="1823449"/>
            <a:ext cx="4803271" cy="2174786"/>
            <a:chOff x="362873" y="1446259"/>
            <a:chExt cx="4803271" cy="2174786"/>
          </a:xfrm>
        </p:grpSpPr>
        <p:grpSp>
          <p:nvGrpSpPr>
            <p:cNvPr id="43" name="Group 42"/>
            <p:cNvGrpSpPr/>
            <p:nvPr/>
          </p:nvGrpSpPr>
          <p:grpSpPr>
            <a:xfrm>
              <a:off x="362873" y="2224818"/>
              <a:ext cx="1015913" cy="667349"/>
              <a:chOff x="794886" y="4424768"/>
              <a:chExt cx="1015913" cy="667349"/>
            </a:xfrm>
          </p:grpSpPr>
          <p:pic>
            <p:nvPicPr>
              <p:cNvPr id="54" name="Picture 53"/>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794886" y="4548873"/>
                <a:ext cx="543244" cy="543244"/>
              </a:xfrm>
              <a:prstGeom prst="rect">
                <a:avLst/>
              </a:prstGeom>
            </p:spPr>
          </p:pic>
          <p:pic>
            <p:nvPicPr>
              <p:cNvPr id="55" name="Picture 54"/>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1267555" y="4424768"/>
                <a:ext cx="543244" cy="543244"/>
              </a:xfrm>
              <a:prstGeom prst="rect">
                <a:avLst/>
              </a:prstGeom>
            </p:spPr>
          </p:pic>
        </p:grpSp>
        <p:grpSp>
          <p:nvGrpSpPr>
            <p:cNvPr id="44" name="Group 43"/>
            <p:cNvGrpSpPr/>
            <p:nvPr/>
          </p:nvGrpSpPr>
          <p:grpSpPr>
            <a:xfrm>
              <a:off x="2051482" y="1446259"/>
              <a:ext cx="2940833" cy="794064"/>
              <a:chOff x="2176903" y="2326056"/>
              <a:chExt cx="2940833" cy="794064"/>
            </a:xfrm>
          </p:grpSpPr>
          <p:pic>
            <p:nvPicPr>
              <p:cNvPr id="52" name="Picture 51"/>
              <p:cNvPicPr>
                <a:picLocks noChangeAspect="1"/>
              </p:cNvPicPr>
              <p:nvPr/>
            </p:nvPicPr>
            <p:blipFill>
              <a:blip r:embed="rId6" cstate="print">
                <a:biLevel thresh="75000"/>
                <a:extLst>
                  <a:ext uri="{28A0092B-C50C-407E-A947-70E740481C1C}">
                    <a14:useLocalDpi xmlns:a14="http://schemas.microsoft.com/office/drawing/2010/main" val="0"/>
                  </a:ext>
                </a:extLst>
              </a:blip>
              <a:stretch>
                <a:fillRect/>
              </a:stretch>
            </p:blipFill>
            <p:spPr>
              <a:xfrm>
                <a:off x="2176903" y="2439809"/>
                <a:ext cx="552164" cy="552164"/>
              </a:xfrm>
              <a:prstGeom prst="rect">
                <a:avLst/>
              </a:prstGeom>
            </p:spPr>
          </p:pic>
          <p:sp>
            <p:nvSpPr>
              <p:cNvPr id="53" name="TextBox 52"/>
              <p:cNvSpPr txBox="1"/>
              <p:nvPr/>
            </p:nvSpPr>
            <p:spPr>
              <a:xfrm>
                <a:off x="2632994" y="2326056"/>
                <a:ext cx="2484742" cy="794064"/>
              </a:xfrm>
              <a:prstGeom prst="rect">
                <a:avLst/>
              </a:prstGeom>
              <a:noFill/>
            </p:spPr>
            <p:txBody>
              <a:bodyPr wrap="square" lIns="182880" tIns="146304" rIns="182880" bIns="146304" rtlCol="0">
                <a:spAutoFit/>
              </a:bodyPr>
              <a:lstStyle/>
              <a:p>
                <a:pPr>
                  <a:lnSpc>
                    <a:spcPct val="90000"/>
                  </a:lnSpc>
                  <a:spcAft>
                    <a:spcPts val="600"/>
                  </a:spcAft>
                </a:pPr>
                <a:r>
                  <a:rPr lang="en-US" dirty="0">
                    <a:solidFill>
                      <a:schemeClr val="accent1"/>
                    </a:solidFill>
                  </a:rPr>
                  <a:t>Deployment template (JSON)</a:t>
                </a:r>
              </a:p>
            </p:txBody>
          </p:sp>
        </p:grpSp>
        <p:grpSp>
          <p:nvGrpSpPr>
            <p:cNvPr id="45" name="Group 44"/>
            <p:cNvGrpSpPr/>
            <p:nvPr/>
          </p:nvGrpSpPr>
          <p:grpSpPr>
            <a:xfrm>
              <a:off x="2059564" y="2826981"/>
              <a:ext cx="2779063" cy="794064"/>
              <a:chOff x="2176903" y="4358619"/>
              <a:chExt cx="2779063" cy="794064"/>
            </a:xfrm>
          </p:grpSpPr>
          <p:pic>
            <p:nvPicPr>
              <p:cNvPr id="50" name="Picture 49"/>
              <p:cNvPicPr>
                <a:picLocks noChangeAspect="1"/>
              </p:cNvPicPr>
              <p:nvPr/>
            </p:nvPicPr>
            <p:blipFill>
              <a:blip r:embed="rId7" cstate="print">
                <a:biLevel thresh="75000"/>
                <a:extLst>
                  <a:ext uri="{28A0092B-C50C-407E-A947-70E740481C1C}">
                    <a14:useLocalDpi xmlns:a14="http://schemas.microsoft.com/office/drawing/2010/main" val="0"/>
                  </a:ext>
                </a:extLst>
              </a:blip>
              <a:stretch>
                <a:fillRect/>
              </a:stretch>
            </p:blipFill>
            <p:spPr>
              <a:xfrm>
                <a:off x="2176903" y="4478187"/>
                <a:ext cx="552164" cy="552164"/>
              </a:xfrm>
              <a:prstGeom prst="rect">
                <a:avLst/>
              </a:prstGeom>
            </p:spPr>
          </p:pic>
          <p:sp>
            <p:nvSpPr>
              <p:cNvPr id="51" name="TextBox 50"/>
              <p:cNvSpPr txBox="1"/>
              <p:nvPr/>
            </p:nvSpPr>
            <p:spPr>
              <a:xfrm>
                <a:off x="2609831" y="4358619"/>
                <a:ext cx="2346135" cy="794064"/>
              </a:xfrm>
              <a:prstGeom prst="rect">
                <a:avLst/>
              </a:prstGeom>
              <a:noFill/>
            </p:spPr>
            <p:txBody>
              <a:bodyPr wrap="square" lIns="182880" tIns="146304" rIns="182880" bIns="146304" rtlCol="0">
                <a:spAutoFit/>
              </a:bodyPr>
              <a:lstStyle/>
              <a:p>
                <a:pPr>
                  <a:lnSpc>
                    <a:spcPct val="90000"/>
                  </a:lnSpc>
                  <a:spcAft>
                    <a:spcPts val="600"/>
                  </a:spcAft>
                </a:pPr>
                <a:r>
                  <a:rPr lang="en-US" dirty="0">
                    <a:solidFill>
                      <a:schemeClr val="accent1"/>
                    </a:solidFill>
                  </a:rPr>
                  <a:t>Deployment script (PowerShell)</a:t>
                </a:r>
              </a:p>
            </p:txBody>
          </p:sp>
        </p:grpSp>
        <p:grpSp>
          <p:nvGrpSpPr>
            <p:cNvPr id="46" name="Group 45"/>
            <p:cNvGrpSpPr/>
            <p:nvPr/>
          </p:nvGrpSpPr>
          <p:grpSpPr>
            <a:xfrm>
              <a:off x="2051482" y="2167043"/>
              <a:ext cx="3114662" cy="794064"/>
              <a:chOff x="2178667" y="3353389"/>
              <a:chExt cx="3114662" cy="794064"/>
            </a:xfrm>
          </p:grpSpPr>
          <p:pic>
            <p:nvPicPr>
              <p:cNvPr id="48" name="Picture 47"/>
              <p:cNvPicPr>
                <a:picLocks noChangeAspect="1"/>
              </p:cNvPicPr>
              <p:nvPr/>
            </p:nvPicPr>
            <p:blipFill>
              <a:blip r:embed="rId6" cstate="print">
                <a:biLevel thresh="75000"/>
                <a:extLst>
                  <a:ext uri="{28A0092B-C50C-407E-A947-70E740481C1C}">
                    <a14:useLocalDpi xmlns:a14="http://schemas.microsoft.com/office/drawing/2010/main" val="0"/>
                  </a:ext>
                </a:extLst>
              </a:blip>
              <a:stretch>
                <a:fillRect/>
              </a:stretch>
            </p:blipFill>
            <p:spPr>
              <a:xfrm>
                <a:off x="2178667" y="3439845"/>
                <a:ext cx="552164" cy="552164"/>
              </a:xfrm>
              <a:prstGeom prst="rect">
                <a:avLst/>
              </a:prstGeom>
            </p:spPr>
          </p:pic>
          <p:sp>
            <p:nvSpPr>
              <p:cNvPr id="49" name="TextBox 48"/>
              <p:cNvSpPr txBox="1"/>
              <p:nvPr/>
            </p:nvSpPr>
            <p:spPr>
              <a:xfrm>
                <a:off x="2629149" y="3353389"/>
                <a:ext cx="2664180" cy="794064"/>
              </a:xfrm>
              <a:prstGeom prst="rect">
                <a:avLst/>
              </a:prstGeom>
              <a:noFill/>
            </p:spPr>
            <p:txBody>
              <a:bodyPr wrap="square" lIns="182880" tIns="146304" rIns="182880" bIns="146304" rtlCol="0">
                <a:spAutoFit/>
              </a:bodyPr>
              <a:lstStyle/>
              <a:p>
                <a:pPr>
                  <a:lnSpc>
                    <a:spcPct val="90000"/>
                  </a:lnSpc>
                  <a:spcAft>
                    <a:spcPts val="600"/>
                  </a:spcAft>
                </a:pPr>
                <a:r>
                  <a:rPr lang="en-US" dirty="0">
                    <a:solidFill>
                      <a:schemeClr val="accent1"/>
                    </a:solidFill>
                  </a:rPr>
                  <a:t>Deployment template parameters (JSON)</a:t>
                </a:r>
              </a:p>
            </p:txBody>
          </p:sp>
        </p:grpSp>
        <p:sp>
          <p:nvSpPr>
            <p:cNvPr id="47" name="Left Brace 46"/>
            <p:cNvSpPr/>
            <p:nvPr/>
          </p:nvSpPr>
          <p:spPr>
            <a:xfrm>
              <a:off x="1470774" y="1560012"/>
              <a:ext cx="500885" cy="1995440"/>
            </a:xfrm>
            <a:prstGeom prst="leftBrace">
              <a:avLst/>
            </a:prstGeom>
            <a:ln w="190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accent1"/>
                </a:solidFill>
              </a:endParaRPr>
            </a:p>
          </p:txBody>
        </p:sp>
      </p:grpSp>
      <p:cxnSp>
        <p:nvCxnSpPr>
          <p:cNvPr id="56" name="Elbow Connector 48"/>
          <p:cNvCxnSpPr>
            <a:stCxn id="50" idx="2"/>
            <a:endCxn id="76" idx="1"/>
          </p:cNvCxnSpPr>
          <p:nvPr/>
        </p:nvCxnSpPr>
        <p:spPr>
          <a:xfrm rot="16200000" flipH="1">
            <a:off x="3845707" y="2685882"/>
            <a:ext cx="1104013" cy="3484054"/>
          </a:xfrm>
          <a:prstGeom prst="bentConnector2">
            <a:avLst/>
          </a:prstGeom>
          <a:ln w="19050">
            <a:solidFill>
              <a:schemeClr val="tx1"/>
            </a:solidFill>
            <a:prstDash val="sysDot"/>
            <a:headEnd type="none"/>
            <a:tailEnd type="triangle"/>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2598690" y="4262594"/>
            <a:ext cx="3335346" cy="794064"/>
          </a:xfrm>
          <a:prstGeom prst="rect">
            <a:avLst/>
          </a:prstGeom>
          <a:noFill/>
        </p:spPr>
        <p:txBody>
          <a:bodyPr wrap="square" lIns="182880" tIns="146304" rIns="182880" bIns="146304" rtlCol="0">
            <a:spAutoFit/>
          </a:bodyPr>
          <a:lstStyle/>
          <a:p>
            <a:pPr>
              <a:lnSpc>
                <a:spcPct val="90000"/>
              </a:lnSpc>
              <a:spcAft>
                <a:spcPts val="600"/>
              </a:spcAft>
            </a:pPr>
            <a:r>
              <a:rPr lang="en-US" dirty="0">
                <a:solidFill>
                  <a:schemeClr val="accent1"/>
                </a:solidFill>
              </a:rPr>
              <a:t>Push Deployment template and parameters to ARM</a:t>
            </a:r>
          </a:p>
        </p:txBody>
      </p:sp>
      <p:sp>
        <p:nvSpPr>
          <p:cNvPr id="58" name="Rectangle 57"/>
          <p:cNvSpPr/>
          <p:nvPr/>
        </p:nvSpPr>
        <p:spPr bwMode="auto">
          <a:xfrm>
            <a:off x="5936666" y="3441762"/>
            <a:ext cx="5382831" cy="2726240"/>
          </a:xfrm>
          <a:prstGeom prst="rect">
            <a:avLst/>
          </a:prstGeom>
          <a:noFill/>
          <a:ln w="25400">
            <a:solidFill>
              <a:schemeClr val="tx1"/>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solidFill>
              <a:ea typeface="Segoe UI" pitchFamily="34" charset="0"/>
              <a:cs typeface="Segoe UI" pitchFamily="34" charset="0"/>
            </a:endParaRPr>
          </a:p>
        </p:txBody>
      </p:sp>
      <p:sp>
        <p:nvSpPr>
          <p:cNvPr id="59" name="TextBox 58"/>
          <p:cNvSpPr txBox="1"/>
          <p:nvPr/>
        </p:nvSpPr>
        <p:spPr>
          <a:xfrm>
            <a:off x="6634912" y="3028739"/>
            <a:ext cx="2626468" cy="572464"/>
          </a:xfrm>
          <a:prstGeom prst="rect">
            <a:avLst/>
          </a:prstGeom>
          <a:noFill/>
        </p:spPr>
        <p:txBody>
          <a:bodyPr wrap="square" lIns="182880" tIns="146304" rIns="182880" bIns="146304" rtlCol="0">
            <a:spAutoFit/>
          </a:bodyPr>
          <a:lstStyle/>
          <a:p>
            <a:pPr>
              <a:lnSpc>
                <a:spcPct val="90000"/>
              </a:lnSpc>
              <a:spcAft>
                <a:spcPts val="600"/>
              </a:spcAft>
            </a:pPr>
            <a:r>
              <a:rPr lang="en-US" sz="2000" dirty="0">
                <a:solidFill>
                  <a:schemeClr val="accent1"/>
                </a:solidFill>
              </a:rPr>
              <a:t>Microsoft Azure</a:t>
            </a:r>
          </a:p>
        </p:txBody>
      </p:sp>
      <p:pic>
        <p:nvPicPr>
          <p:cNvPr id="60" name="Picture 59"/>
          <p:cNvPicPr>
            <a:picLocks noChangeAspect="1"/>
          </p:cNvPicPr>
          <p:nvPr/>
        </p:nvPicPr>
        <p:blipFill>
          <a:blip r:embed="rId8" cstate="print">
            <a:grayscl/>
            <a:extLst>
              <a:ext uri="{28A0092B-C50C-407E-A947-70E740481C1C}">
                <a14:useLocalDpi xmlns:a14="http://schemas.microsoft.com/office/drawing/2010/main" val="0"/>
              </a:ext>
            </a:extLst>
          </a:blip>
          <a:stretch>
            <a:fillRect/>
          </a:stretch>
        </p:blipFill>
        <p:spPr>
          <a:xfrm>
            <a:off x="6116990" y="3064785"/>
            <a:ext cx="637213" cy="637213"/>
          </a:xfrm>
          <a:prstGeom prst="rect">
            <a:avLst/>
          </a:prstGeom>
        </p:spPr>
      </p:pic>
      <p:grpSp>
        <p:nvGrpSpPr>
          <p:cNvPr id="61" name="Group 60"/>
          <p:cNvGrpSpPr/>
          <p:nvPr/>
        </p:nvGrpSpPr>
        <p:grpSpPr>
          <a:xfrm>
            <a:off x="7566695" y="4262594"/>
            <a:ext cx="3191596" cy="1230291"/>
            <a:chOff x="3982213" y="1872383"/>
            <a:chExt cx="3191596" cy="1230291"/>
          </a:xfrm>
        </p:grpSpPr>
        <p:sp>
          <p:nvSpPr>
            <p:cNvPr id="62" name="Rounded Rectangle 18"/>
            <p:cNvSpPr/>
            <p:nvPr/>
          </p:nvSpPr>
          <p:spPr bwMode="auto">
            <a:xfrm>
              <a:off x="3982213" y="1984883"/>
              <a:ext cx="3162524" cy="1117791"/>
            </a:xfrm>
            <a:prstGeom prst="roundRect">
              <a:avLst/>
            </a:prstGeom>
            <a:solidFill>
              <a:schemeClr val="tx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solidFill>
                <a:ea typeface="Segoe UI" pitchFamily="34" charset="0"/>
                <a:cs typeface="Segoe UI" pitchFamily="34" charset="0"/>
              </a:endParaRPr>
            </a:p>
          </p:txBody>
        </p:sp>
        <p:pic>
          <p:nvPicPr>
            <p:cNvPr id="63" name="Picture 62"/>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4166188" y="2325551"/>
              <a:ext cx="687890" cy="687890"/>
            </a:xfrm>
            <a:prstGeom prst="rect">
              <a:avLst/>
            </a:prstGeom>
          </p:spPr>
        </p:pic>
        <p:pic>
          <p:nvPicPr>
            <p:cNvPr id="64" name="Picture 63"/>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5251284" y="2325551"/>
              <a:ext cx="687890" cy="687890"/>
            </a:xfrm>
            <a:prstGeom prst="rect">
              <a:avLst/>
            </a:prstGeom>
          </p:spPr>
        </p:pic>
        <p:pic>
          <p:nvPicPr>
            <p:cNvPr id="65" name="Picture 64"/>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6336380" y="2325551"/>
              <a:ext cx="687890" cy="687890"/>
            </a:xfrm>
            <a:prstGeom prst="rect">
              <a:avLst/>
            </a:prstGeom>
          </p:spPr>
        </p:pic>
        <p:sp>
          <p:nvSpPr>
            <p:cNvPr id="66" name="TextBox 65"/>
            <p:cNvSpPr txBox="1"/>
            <p:nvPr/>
          </p:nvSpPr>
          <p:spPr>
            <a:xfrm>
              <a:off x="4250241" y="1883562"/>
              <a:ext cx="2626468"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solidFill>
                    <a:schemeClr val="accent1"/>
                  </a:solidFill>
                </a:rPr>
                <a:t>Resource Group</a:t>
              </a:r>
            </a:p>
          </p:txBody>
        </p:sp>
        <p:sp>
          <p:nvSpPr>
            <p:cNvPr id="67" name="Rounded Rectangle 38"/>
            <p:cNvSpPr/>
            <p:nvPr/>
          </p:nvSpPr>
          <p:spPr bwMode="auto">
            <a:xfrm>
              <a:off x="4011285" y="1973704"/>
              <a:ext cx="3162524" cy="1117791"/>
            </a:xfrm>
            <a:prstGeom prst="roundRect">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dirty="0" err="1"/>
            </a:p>
          </p:txBody>
        </p:sp>
        <p:pic>
          <p:nvPicPr>
            <p:cNvPr id="68" name="Picture 67"/>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4195260" y="2314372"/>
              <a:ext cx="687890" cy="687890"/>
            </a:xfrm>
            <a:prstGeom prst="rect">
              <a:avLst/>
            </a:prstGeom>
          </p:spPr>
        </p:pic>
        <p:pic>
          <p:nvPicPr>
            <p:cNvPr id="69" name="Picture 68"/>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5280356" y="2314372"/>
              <a:ext cx="687890" cy="687890"/>
            </a:xfrm>
            <a:prstGeom prst="rect">
              <a:avLst/>
            </a:prstGeom>
          </p:spPr>
        </p:pic>
        <p:pic>
          <p:nvPicPr>
            <p:cNvPr id="70" name="Picture 69"/>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6365452" y="2314372"/>
              <a:ext cx="687890" cy="687890"/>
            </a:xfrm>
            <a:prstGeom prst="rect">
              <a:avLst/>
            </a:prstGeom>
          </p:spPr>
        </p:pic>
        <p:sp>
          <p:nvSpPr>
            <p:cNvPr id="71" name="TextBox 70"/>
            <p:cNvSpPr txBox="1"/>
            <p:nvPr/>
          </p:nvSpPr>
          <p:spPr>
            <a:xfrm>
              <a:off x="4279313" y="1872383"/>
              <a:ext cx="2626468"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solidFill>
                    <a:schemeClr val="bg1"/>
                  </a:solidFill>
                </a:rPr>
                <a:t>Resource Group</a:t>
              </a:r>
            </a:p>
          </p:txBody>
        </p:sp>
      </p:grpSp>
      <p:pic>
        <p:nvPicPr>
          <p:cNvPr id="72" name="Picture 71"/>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10442789" y="3484849"/>
            <a:ext cx="631004" cy="631004"/>
          </a:xfrm>
          <a:prstGeom prst="rect">
            <a:avLst/>
          </a:prstGeom>
        </p:spPr>
      </p:pic>
      <p:sp>
        <p:nvSpPr>
          <p:cNvPr id="73" name="Rectangle 72"/>
          <p:cNvSpPr/>
          <p:nvPr/>
        </p:nvSpPr>
        <p:spPr bwMode="auto">
          <a:xfrm>
            <a:off x="7007557" y="3942282"/>
            <a:ext cx="4143830" cy="2075268"/>
          </a:xfrm>
          <a:prstGeom prst="rect">
            <a:avLst/>
          </a:prstGeom>
          <a:noFill/>
          <a:ln w="25400">
            <a:solidFill>
              <a:schemeClr val="tx1"/>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solidFill>
              <a:ea typeface="Segoe UI" pitchFamily="34" charset="0"/>
              <a:cs typeface="Segoe UI" pitchFamily="34" charset="0"/>
            </a:endParaRPr>
          </a:p>
        </p:txBody>
      </p:sp>
      <p:sp>
        <p:nvSpPr>
          <p:cNvPr id="74" name="TextBox 73"/>
          <p:cNvSpPr txBox="1"/>
          <p:nvPr/>
        </p:nvSpPr>
        <p:spPr>
          <a:xfrm>
            <a:off x="8063338" y="3505152"/>
            <a:ext cx="2626468" cy="572464"/>
          </a:xfrm>
          <a:prstGeom prst="rect">
            <a:avLst/>
          </a:prstGeom>
          <a:noFill/>
        </p:spPr>
        <p:txBody>
          <a:bodyPr wrap="square" lIns="182880" tIns="146304" rIns="182880" bIns="146304" rtlCol="0">
            <a:spAutoFit/>
          </a:bodyPr>
          <a:lstStyle/>
          <a:p>
            <a:pPr>
              <a:lnSpc>
                <a:spcPct val="90000"/>
              </a:lnSpc>
              <a:spcAft>
                <a:spcPts val="600"/>
              </a:spcAft>
            </a:pPr>
            <a:r>
              <a:rPr lang="en-US" sz="2000" dirty="0">
                <a:solidFill>
                  <a:schemeClr val="accent1"/>
                </a:solidFill>
              </a:rPr>
              <a:t>Azure Subscription</a:t>
            </a:r>
          </a:p>
        </p:txBody>
      </p:sp>
      <p:grpSp>
        <p:nvGrpSpPr>
          <p:cNvPr id="75" name="Group 74"/>
          <p:cNvGrpSpPr/>
          <p:nvPr/>
        </p:nvGrpSpPr>
        <p:grpSpPr>
          <a:xfrm>
            <a:off x="6007185" y="3942282"/>
            <a:ext cx="1023794" cy="2075268"/>
            <a:chOff x="6190607" y="3324054"/>
            <a:chExt cx="1023794" cy="2075268"/>
          </a:xfrm>
        </p:grpSpPr>
        <p:sp>
          <p:nvSpPr>
            <p:cNvPr id="76" name="Rectangle 75"/>
            <p:cNvSpPr/>
            <p:nvPr/>
          </p:nvSpPr>
          <p:spPr bwMode="auto">
            <a:xfrm>
              <a:off x="6323162" y="3324054"/>
              <a:ext cx="765701" cy="2075268"/>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solidFill>
                  <a:schemeClr val="accent1"/>
                </a:solidFill>
                <a:ea typeface="Segoe UI" pitchFamily="34" charset="0"/>
                <a:cs typeface="Segoe UI" pitchFamily="34" charset="0"/>
              </a:endParaRPr>
            </a:p>
          </p:txBody>
        </p:sp>
        <p:sp>
          <p:nvSpPr>
            <p:cNvPr id="77" name="TextBox 76"/>
            <p:cNvSpPr txBox="1"/>
            <p:nvPr/>
          </p:nvSpPr>
          <p:spPr>
            <a:xfrm>
              <a:off x="6190607" y="4047757"/>
              <a:ext cx="1023794" cy="5447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lIns="182880" tIns="146304" rIns="182880" bIns="146304" rtlCol="0">
              <a:spAutoFit/>
            </a:bodyPr>
            <a:lstStyle/>
            <a:p>
              <a:pPr>
                <a:lnSpc>
                  <a:spcPct val="90000"/>
                </a:lnSpc>
                <a:spcAft>
                  <a:spcPts val="600"/>
                </a:spcAft>
              </a:pPr>
              <a:r>
                <a:rPr lang="en-US" dirty="0"/>
                <a:t>ARM</a:t>
              </a:r>
            </a:p>
          </p:txBody>
        </p:sp>
      </p:grpSp>
      <p:pic>
        <p:nvPicPr>
          <p:cNvPr id="78" name="Picture 77"/>
          <p:cNvPicPr>
            <a:picLocks/>
          </p:cNvPicPr>
          <p:nvPr/>
        </p:nvPicPr>
        <p:blipFill>
          <a:blip r:embed="rId13"/>
          <a:stretch>
            <a:fillRect/>
          </a:stretch>
        </p:blipFill>
        <p:spPr>
          <a:xfrm flipV="1">
            <a:off x="1222794" y="2726113"/>
            <a:ext cx="393192" cy="246888"/>
          </a:xfrm>
          <a:prstGeom prst="rect">
            <a:avLst/>
          </a:prstGeom>
        </p:spPr>
      </p:pic>
    </p:spTree>
    <p:extLst>
      <p:ext uri="{BB962C8B-B14F-4D97-AF65-F5344CB8AC3E}">
        <p14:creationId xmlns:p14="http://schemas.microsoft.com/office/powerpoint/2010/main" val="21280291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500"/>
                                        <p:tgtEl>
                                          <p:spTgt spid="5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wipe(left)">
                                      <p:cBhvr>
                                        <p:cTn id="10" dur="500"/>
                                        <p:tgtEl>
                                          <p:spTgt spid="57"/>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animBg="1"/>
      <p:bldP spid="59" grpId="0"/>
      <p:bldP spid="73" grpId="0" animBg="1"/>
      <p:bldP spid="7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 Deploying ARM templates</a:t>
            </a:r>
          </a:p>
        </p:txBody>
      </p:sp>
      <p:sp>
        <p:nvSpPr>
          <p:cNvPr id="5" name="Text Placeholder 4"/>
          <p:cNvSpPr>
            <a:spLocks noGrp="1"/>
          </p:cNvSpPr>
          <p:nvPr>
            <p:ph type="body" sz="quarter" idx="12"/>
          </p:nvPr>
        </p:nvSpPr>
        <p:spPr/>
        <p:txBody>
          <a:bodyPr/>
          <a:lstStyle/>
          <a:p>
            <a:endParaRPr lang="en-US" dirty="0"/>
          </a:p>
        </p:txBody>
      </p:sp>
    </p:spTree>
    <p:extLst>
      <p:ext uri="{BB962C8B-B14F-4D97-AF65-F5344CB8AC3E}">
        <p14:creationId xmlns:p14="http://schemas.microsoft.com/office/powerpoint/2010/main" val="26408108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Desired State Configuration (DSC)</a:t>
            </a:r>
          </a:p>
        </p:txBody>
      </p:sp>
    </p:spTree>
    <p:extLst>
      <p:ext uri="{BB962C8B-B14F-4D97-AF65-F5344CB8AC3E}">
        <p14:creationId xmlns:p14="http://schemas.microsoft.com/office/powerpoint/2010/main" val="3883362084"/>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DSC for Azure</a:t>
            </a:r>
          </a:p>
        </p:txBody>
      </p:sp>
      <p:sp>
        <p:nvSpPr>
          <p:cNvPr id="4" name="Text Placeholder 3"/>
          <p:cNvSpPr>
            <a:spLocks noGrp="1"/>
          </p:cNvSpPr>
          <p:nvPr>
            <p:ph type="body" sz="quarter" idx="10"/>
          </p:nvPr>
        </p:nvSpPr>
        <p:spPr>
          <a:xfrm>
            <a:off x="269241" y="1189176"/>
            <a:ext cx="5378548" cy="5325924"/>
          </a:xfrm>
        </p:spPr>
        <p:txBody>
          <a:bodyPr>
            <a:normAutofit/>
          </a:bodyPr>
          <a:lstStyle/>
          <a:p>
            <a:r>
              <a:rPr lang="en-US" dirty="0"/>
              <a:t>Declarative configuration of the virtual machine</a:t>
            </a:r>
          </a:p>
          <a:p>
            <a:pPr lvl="1"/>
            <a:endParaRPr lang="en-US" dirty="0"/>
          </a:p>
          <a:p>
            <a:pPr lvl="1"/>
            <a:r>
              <a:rPr lang="en-US" dirty="0"/>
              <a:t>Windows Features and Roles</a:t>
            </a:r>
          </a:p>
          <a:p>
            <a:pPr lvl="1"/>
            <a:endParaRPr lang="en-US" dirty="0"/>
          </a:p>
          <a:p>
            <a:pPr lvl="1"/>
            <a:r>
              <a:rPr lang="en-US" dirty="0"/>
              <a:t>Custom application configuration</a:t>
            </a:r>
          </a:p>
          <a:p>
            <a:endParaRPr lang="en-US" dirty="0"/>
          </a:p>
        </p:txBody>
      </p:sp>
      <p:sp>
        <p:nvSpPr>
          <p:cNvPr id="6" name="Text Placeholder 5"/>
          <p:cNvSpPr>
            <a:spLocks noGrp="1"/>
          </p:cNvSpPr>
          <p:nvPr>
            <p:ph type="body" sz="quarter" idx="11"/>
          </p:nvPr>
        </p:nvSpPr>
        <p:spPr/>
        <p:txBody>
          <a:bodyPr/>
          <a:lstStyle/>
          <a:p>
            <a:endParaRPr lang="en-US"/>
          </a:p>
        </p:txBody>
      </p:sp>
      <p:pic>
        <p:nvPicPr>
          <p:cNvPr id="5" name="Picture 4"/>
          <p:cNvPicPr>
            <a:picLocks noChangeAspect="1"/>
          </p:cNvPicPr>
          <p:nvPr/>
        </p:nvPicPr>
        <p:blipFill>
          <a:blip r:embed="rId2"/>
          <a:stretch>
            <a:fillRect/>
          </a:stretch>
        </p:blipFill>
        <p:spPr>
          <a:xfrm>
            <a:off x="5314363" y="1189176"/>
            <a:ext cx="6683466" cy="3527679"/>
          </a:xfrm>
          <a:prstGeom prst="rect">
            <a:avLst/>
          </a:prstGeom>
        </p:spPr>
      </p:pic>
    </p:spTree>
    <p:extLst>
      <p:ext uri="{BB962C8B-B14F-4D97-AF65-F5344CB8AC3E}">
        <p14:creationId xmlns:p14="http://schemas.microsoft.com/office/powerpoint/2010/main" val="130466189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DSC Example: Built-in Resources </a:t>
            </a:r>
          </a:p>
        </p:txBody>
      </p:sp>
      <p:sp>
        <p:nvSpPr>
          <p:cNvPr id="4" name="Text Placeholder 4"/>
          <p:cNvSpPr>
            <a:spLocks noGrp="1"/>
          </p:cNvSpPr>
          <p:nvPr>
            <p:ph type="body" sz="quarter" idx="10"/>
          </p:nvPr>
        </p:nvSpPr>
        <p:spPr/>
        <p:txBody>
          <a:bodyPr/>
          <a:lstStyle/>
          <a:p>
            <a:r>
              <a:rPr lang="en-US" sz="1200" dirty="0">
                <a:latin typeface="Courier New" panose="02070309020205020404" pitchFamily="49" charset="0"/>
                <a:cs typeface="Courier New" panose="02070309020205020404" pitchFamily="49" charset="0"/>
              </a:rPr>
              <a:t>Configuration Main {</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Param</a:t>
            </a:r>
            <a:r>
              <a:rPr lang="en-US" sz="1200" dirty="0">
                <a:latin typeface="Courier New" panose="02070309020205020404" pitchFamily="49" charset="0"/>
                <a:cs typeface="Courier New" panose="02070309020205020404" pitchFamily="49" charset="0"/>
              </a:rPr>
              <a:t> ( [string] $</a:t>
            </a:r>
            <a:r>
              <a:rPr lang="en-US" sz="1200" dirty="0" err="1">
                <a:latin typeface="Courier New" panose="02070309020205020404" pitchFamily="49" charset="0"/>
                <a:cs typeface="Courier New" panose="02070309020205020404" pitchFamily="49" charset="0"/>
              </a:rPr>
              <a:t>nodeName</a:t>
            </a:r>
            <a:r>
              <a:rPr lang="en-US" sz="1200" dirty="0">
                <a:latin typeface="Courier New" panose="02070309020205020404" pitchFamily="49" charset="0"/>
                <a:cs typeface="Courier New" panose="02070309020205020404" pitchFamily="49" charset="0"/>
              </a:rPr>
              <a:t> )</a:t>
            </a:r>
          </a:p>
          <a:p>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    Import-</a:t>
            </a:r>
            <a:r>
              <a:rPr lang="en-US" sz="1200" dirty="0" err="1">
                <a:latin typeface="Courier New" panose="02070309020205020404" pitchFamily="49" charset="0"/>
                <a:cs typeface="Courier New" panose="02070309020205020404" pitchFamily="49" charset="0"/>
              </a:rPr>
              <a:t>DscResource</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ModuleName</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PSDesiredStateConfiguration</a:t>
            </a:r>
            <a:endParaRPr lang="en-US" sz="1200" dirty="0">
              <a:latin typeface="Courier New" panose="02070309020205020404" pitchFamily="49" charset="0"/>
              <a:cs typeface="Courier New" panose="02070309020205020404" pitchFamily="49" charset="0"/>
            </a:endParaRPr>
          </a:p>
          <a:p>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Node $</a:t>
            </a:r>
            <a:r>
              <a:rPr lang="en-US" sz="1200" dirty="0" err="1">
                <a:latin typeface="Courier New" panose="02070309020205020404" pitchFamily="49" charset="0"/>
                <a:cs typeface="Courier New" panose="02070309020205020404" pitchFamily="49" charset="0"/>
              </a:rPr>
              <a:t>nodeName</a:t>
            </a:r>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WindowsFeature</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WebServerRole</a:t>
            </a:r>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Name = "Web-Server"</a:t>
            </a:r>
          </a:p>
          <a:p>
            <a:r>
              <a:rPr lang="en-US" sz="1200" dirty="0">
                <a:latin typeface="Courier New" panose="02070309020205020404" pitchFamily="49" charset="0"/>
                <a:cs typeface="Courier New" panose="02070309020205020404" pitchFamily="49" charset="0"/>
              </a:rPr>
              <a:t>        Ensure = "Present"</a:t>
            </a: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a:t>
            </a:r>
            <a:r>
              <a:rPr lang="en-US" sz="1200" b="1" dirty="0">
                <a:latin typeface="Courier New" panose="02070309020205020404" pitchFamily="49" charset="0"/>
                <a:cs typeface="Courier New" panose="02070309020205020404" pitchFamily="49" charset="0"/>
              </a:rPr>
              <a:t>Package</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InstallWebDeploy</a:t>
            </a:r>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Ensure = "Present"  </a:t>
            </a:r>
          </a:p>
          <a:p>
            <a:r>
              <a:rPr lang="en-US" sz="1200" dirty="0">
                <a:latin typeface="Courier New" panose="02070309020205020404" pitchFamily="49" charset="0"/>
                <a:cs typeface="Courier New" panose="02070309020205020404" pitchFamily="49" charset="0"/>
              </a:rPr>
              <a:t>        Path  = "C:\WindowsAzure\WebDeploy_amd64_en-US.msi"</a:t>
            </a:r>
          </a:p>
          <a:p>
            <a:r>
              <a:rPr lang="en-US" sz="1200" dirty="0">
                <a:latin typeface="Courier New" panose="02070309020205020404" pitchFamily="49" charset="0"/>
                <a:cs typeface="Courier New" panose="02070309020205020404" pitchFamily="49" charset="0"/>
              </a:rPr>
              <a:t>        Name = "Microsoft Web Deploy 3.6"</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ProductId</a:t>
            </a:r>
            <a:r>
              <a:rPr lang="en-US" sz="1200" dirty="0">
                <a:latin typeface="Courier New" panose="02070309020205020404" pitchFamily="49" charset="0"/>
                <a:cs typeface="Courier New" panose="02070309020205020404" pitchFamily="49" charset="0"/>
              </a:rPr>
              <a:t> = "{ED4CC1E5-043E-4157-8452-B5E533FE2BA1}"</a:t>
            </a:r>
          </a:p>
          <a:p>
            <a:r>
              <a:rPr lang="en-US" sz="1200" dirty="0">
                <a:latin typeface="Courier New" panose="02070309020205020404" pitchFamily="49" charset="0"/>
                <a:cs typeface="Courier New" panose="02070309020205020404" pitchFamily="49" charset="0"/>
              </a:rPr>
              <a:t>        Arguments = "ADDLOCAL=ALL"</a:t>
            </a: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a:t>
            </a:r>
            <a:r>
              <a:rPr lang="en-US" sz="1200" b="1" dirty="0">
                <a:latin typeface="Courier New" panose="02070309020205020404" pitchFamily="49" charset="0"/>
                <a:cs typeface="Courier New" panose="02070309020205020404" pitchFamily="49" charset="0"/>
              </a:rPr>
              <a:t>Service</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StartWebDeploy</a:t>
            </a:r>
            <a:r>
              <a:rPr lang="en-US" sz="1200" dirty="0">
                <a:latin typeface="Courier New" panose="02070309020205020404" pitchFamily="49" charset="0"/>
                <a:cs typeface="Courier New" panose="02070309020205020404" pitchFamily="49" charset="0"/>
              </a:rPr>
              <a:t> {                    </a:t>
            </a:r>
          </a:p>
          <a:p>
            <a:r>
              <a:rPr lang="en-US" sz="1200" dirty="0">
                <a:latin typeface="Courier New" panose="02070309020205020404" pitchFamily="49" charset="0"/>
                <a:cs typeface="Courier New" panose="02070309020205020404" pitchFamily="49" charset="0"/>
              </a:rPr>
              <a:t>        Name = "WMSVC"</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StartupType</a:t>
            </a:r>
            <a:r>
              <a:rPr lang="en-US" sz="1200" dirty="0">
                <a:latin typeface="Courier New" panose="02070309020205020404" pitchFamily="49" charset="0"/>
                <a:cs typeface="Courier New" panose="02070309020205020404" pitchFamily="49" charset="0"/>
              </a:rPr>
              <a:t> = "Automatic"</a:t>
            </a:r>
          </a:p>
          <a:p>
            <a:r>
              <a:rPr lang="en-US" sz="1200" dirty="0">
                <a:latin typeface="Courier New" panose="02070309020205020404" pitchFamily="49" charset="0"/>
                <a:cs typeface="Courier New" panose="02070309020205020404" pitchFamily="49" charset="0"/>
              </a:rPr>
              <a:t>        State = "Running"</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DependsOn</a:t>
            </a:r>
            <a:r>
              <a:rPr lang="en-US" sz="1200" dirty="0">
                <a:latin typeface="Courier New" panose="02070309020205020404" pitchFamily="49" charset="0"/>
                <a:cs typeface="Courier New" panose="02070309020205020404" pitchFamily="49" charset="0"/>
              </a:rPr>
              <a:t> = "[Package]</a:t>
            </a:r>
            <a:r>
              <a:rPr lang="en-US" sz="1200" dirty="0" err="1">
                <a:latin typeface="Courier New" panose="02070309020205020404" pitchFamily="49" charset="0"/>
                <a:cs typeface="Courier New" panose="02070309020205020404" pitchFamily="49" charset="0"/>
              </a:rPr>
              <a:t>InstallWebDeploy</a:t>
            </a:r>
            <a:r>
              <a:rPr lang="en-US" sz="1200" dirty="0">
                <a:latin typeface="Courier New" panose="02070309020205020404" pitchFamily="49" charset="0"/>
                <a:cs typeface="Courier New" panose="02070309020205020404" pitchFamily="49" charset="0"/>
              </a:rPr>
              <a:t>"</a:t>
            </a:r>
          </a:p>
          <a:p>
            <a:r>
              <a:rPr lang="en-US" sz="1200" dirty="0">
                <a:latin typeface="Courier New" panose="02070309020205020404" pitchFamily="49" charset="0"/>
                <a:cs typeface="Courier New" panose="02070309020205020404" pitchFamily="49" charset="0"/>
              </a:rPr>
              <a:t>    } </a:t>
            </a: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a:t>
            </a:r>
          </a:p>
        </p:txBody>
      </p:sp>
      <p:sp>
        <p:nvSpPr>
          <p:cNvPr id="5" name="Rectangle 4"/>
          <p:cNvSpPr/>
          <p:nvPr/>
        </p:nvSpPr>
        <p:spPr bwMode="auto">
          <a:xfrm>
            <a:off x="604299" y="2417197"/>
            <a:ext cx="5677231" cy="890546"/>
          </a:xfrm>
          <a:prstGeom prst="rect">
            <a:avLst/>
          </a:prstGeom>
          <a:solidFill>
            <a:schemeClr val="accent6">
              <a:alpha val="16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6" name="Rectangle 5"/>
          <p:cNvSpPr/>
          <p:nvPr/>
        </p:nvSpPr>
        <p:spPr bwMode="auto">
          <a:xfrm>
            <a:off x="604298" y="3307743"/>
            <a:ext cx="5677231" cy="1375575"/>
          </a:xfrm>
          <a:prstGeom prst="rect">
            <a:avLst/>
          </a:prstGeom>
          <a:solidFill>
            <a:schemeClr val="accent6">
              <a:alpha val="16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7" name="Rectangle 6"/>
          <p:cNvSpPr/>
          <p:nvPr/>
        </p:nvSpPr>
        <p:spPr bwMode="auto">
          <a:xfrm>
            <a:off x="604297" y="4683319"/>
            <a:ext cx="5677231" cy="1224500"/>
          </a:xfrm>
          <a:prstGeom prst="rect">
            <a:avLst/>
          </a:prstGeom>
          <a:solidFill>
            <a:schemeClr val="accent6">
              <a:alpha val="16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p:nvSpPr>
        <p:spPr bwMode="auto">
          <a:xfrm>
            <a:off x="604297" y="1433281"/>
            <a:ext cx="5677231" cy="721522"/>
          </a:xfrm>
          <a:prstGeom prst="rect">
            <a:avLst/>
          </a:prstGeom>
          <a:solidFill>
            <a:schemeClr val="accent6">
              <a:alpha val="16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3523203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8" grpId="0" animBg="1"/>
      <p:bldP spid="8"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DSC Resources</a:t>
            </a:r>
            <a:endParaRPr lang="en-US" dirty="0"/>
          </a:p>
        </p:txBody>
      </p:sp>
      <p:sp>
        <p:nvSpPr>
          <p:cNvPr id="6" name="Content Placeholder 5"/>
          <p:cNvSpPr>
            <a:spLocks noGrp="1"/>
          </p:cNvSpPr>
          <p:nvPr>
            <p:ph sz="quarter" idx="10"/>
          </p:nvPr>
        </p:nvSpPr>
        <p:spPr>
          <a:xfrm>
            <a:off x="269239" y="1189177"/>
            <a:ext cx="11653523" cy="5325923"/>
          </a:xfrm>
        </p:spPr>
        <p:txBody>
          <a:bodyPr>
            <a:normAutofit fontScale="92500" lnSpcReduction="10000"/>
          </a:bodyPr>
          <a:lstStyle/>
          <a:p>
            <a:r>
              <a:rPr lang="en-US" dirty="0"/>
              <a:t>Built-in</a:t>
            </a:r>
          </a:p>
          <a:p>
            <a:pPr lvl="1"/>
            <a:r>
              <a:rPr lang="en-US" dirty="0" err="1"/>
              <a:t>WindowsFeature</a:t>
            </a:r>
            <a:r>
              <a:rPr lang="en-US" dirty="0"/>
              <a:t>, File, Package, Service, Script, etc.</a:t>
            </a:r>
          </a:p>
          <a:p>
            <a:endParaRPr lang="en-US" dirty="0"/>
          </a:p>
          <a:p>
            <a:r>
              <a:rPr lang="en-US" dirty="0"/>
              <a:t>DSC Resource Kit (~500 resources)</a:t>
            </a:r>
          </a:p>
          <a:p>
            <a:pPr lvl="1"/>
            <a:r>
              <a:rPr lang="en-US" dirty="0">
                <a:hlinkClick r:id="rId2"/>
              </a:rPr>
              <a:t>https://blogs.msdn.microsoft.com/powershell/2016/02/11/dsc-resource-kit-gets-even-bigger/</a:t>
            </a:r>
            <a:endParaRPr lang="en-US" dirty="0"/>
          </a:p>
          <a:p>
            <a:endParaRPr lang="en-US" dirty="0"/>
          </a:p>
          <a:p>
            <a:r>
              <a:rPr lang="en-US" dirty="0"/>
              <a:t>Experimental Resources</a:t>
            </a:r>
          </a:p>
          <a:p>
            <a:pPr lvl="1"/>
            <a:r>
              <a:rPr lang="en-US" dirty="0" err="1"/>
              <a:t>xNetworking</a:t>
            </a:r>
            <a:r>
              <a:rPr lang="en-US" dirty="0"/>
              <a:t>, </a:t>
            </a:r>
            <a:r>
              <a:rPr lang="en-US" dirty="0" err="1"/>
              <a:t>xDisk</a:t>
            </a:r>
            <a:r>
              <a:rPr lang="en-US" dirty="0"/>
              <a:t>, </a:t>
            </a:r>
            <a:r>
              <a:rPr lang="en-US" dirty="0" err="1"/>
              <a:t>xSqlServer</a:t>
            </a:r>
            <a:r>
              <a:rPr lang="en-US" dirty="0"/>
              <a:t>, </a:t>
            </a:r>
            <a:r>
              <a:rPr lang="en-US" dirty="0" err="1"/>
              <a:t>xActiveDirectory</a:t>
            </a:r>
            <a:r>
              <a:rPr lang="en-US" dirty="0"/>
              <a:t>, etc.</a:t>
            </a:r>
          </a:p>
          <a:p>
            <a:endParaRPr lang="en-US" dirty="0"/>
          </a:p>
          <a:p>
            <a:r>
              <a:rPr lang="en-US" dirty="0"/>
              <a:t>Community Resources</a:t>
            </a:r>
          </a:p>
          <a:p>
            <a:pPr lvl="1"/>
            <a:r>
              <a:rPr lang="en-US" dirty="0" err="1"/>
              <a:t>cUserRightsAssignment</a:t>
            </a:r>
            <a:r>
              <a:rPr lang="en-US" dirty="0"/>
              <a:t>, </a:t>
            </a:r>
            <a:r>
              <a:rPr lang="en-US" dirty="0" err="1"/>
              <a:t>cNtfsAccessControl</a:t>
            </a:r>
            <a:r>
              <a:rPr lang="en-US" dirty="0"/>
              <a:t>, etc.</a:t>
            </a:r>
          </a:p>
          <a:p>
            <a:pPr lvl="1"/>
            <a:endParaRPr lang="en-US" dirty="0"/>
          </a:p>
          <a:p>
            <a:endParaRPr lang="en-US" dirty="0"/>
          </a:p>
        </p:txBody>
      </p:sp>
      <p:sp>
        <p:nvSpPr>
          <p:cNvPr id="4" name="Content Placeholder 2"/>
          <p:cNvSpPr txBox="1">
            <a:spLocks/>
          </p:cNvSpPr>
          <p:nvPr/>
        </p:nvSpPr>
        <p:spPr>
          <a:xfrm>
            <a:off x="268288" y="1398397"/>
            <a:ext cx="11542503" cy="5043224"/>
          </a:xfrm>
          <a:prstGeom prst="rect">
            <a:avLst/>
          </a:prstGeom>
        </p:spPr>
        <p:txBody>
          <a:bodyPr vert="horz" wrap="square" lIns="146304" tIns="91440" rIns="146304" bIns="91440" rtlCol="0">
            <a:normAutofit/>
          </a:bodyPr>
          <a:lstStyle>
            <a:lvl1pPr marL="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4000" kern="1200" spc="0" baseline="0">
                <a:gradFill>
                  <a:gsLst>
                    <a:gs pos="1250">
                      <a:schemeClr val="tx2"/>
                    </a:gs>
                    <a:gs pos="99000">
                      <a:schemeClr val="tx2"/>
                    </a:gs>
                  </a:gsLst>
                  <a:lin ang="5400000" scaled="0"/>
                </a:gradFill>
                <a:latin typeface="+mj-lt"/>
                <a:ea typeface="+mn-ea"/>
                <a:cs typeface="+mn-cs"/>
              </a:defRPr>
            </a:lvl1pPr>
            <a:lvl2pPr marL="0" marR="0" indent="0" algn="l" defTabSz="932742" rtl="0" eaLnBrk="1" fontAlgn="auto" latinLnBrk="0" hangingPunct="1">
              <a:lnSpc>
                <a:spcPct val="90000"/>
              </a:lnSpc>
              <a:spcBef>
                <a:spcPct val="20000"/>
              </a:spcBef>
              <a:spcAft>
                <a:spcPts val="0"/>
              </a:spcAft>
              <a:buClrTx/>
              <a:buSzPct val="90000"/>
              <a:buFontTx/>
              <a:buNone/>
              <a:tabLst/>
              <a:defRPr sz="2000" kern="1200" spc="0" baseline="0">
                <a:gradFill>
                  <a:gsLst>
                    <a:gs pos="1250">
                      <a:schemeClr val="tx1"/>
                    </a:gs>
                    <a:gs pos="100000">
                      <a:schemeClr val="tx1"/>
                    </a:gs>
                  </a:gsLst>
                  <a:lin ang="5400000" scaled="0"/>
                </a:gradFill>
                <a:latin typeface="+mn-lt"/>
                <a:ea typeface="+mn-ea"/>
                <a:cs typeface="+mn-cs"/>
              </a:defRPr>
            </a:lvl2pPr>
            <a:lvl3pPr marL="2286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3pPr>
            <a:lvl4pPr marL="4572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4pPr>
            <a:lvl5pPr marL="6858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endParaRPr lang="en-US" dirty="0"/>
          </a:p>
        </p:txBody>
      </p:sp>
    </p:spTree>
    <p:extLst>
      <p:ext uri="{BB962C8B-B14F-4D97-AF65-F5344CB8AC3E}">
        <p14:creationId xmlns:p14="http://schemas.microsoft.com/office/powerpoint/2010/main" val="190202144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DSC Example: Resource-Kit Resources </a:t>
            </a:r>
          </a:p>
        </p:txBody>
      </p:sp>
      <p:sp>
        <p:nvSpPr>
          <p:cNvPr id="4" name="Text Placeholder 4"/>
          <p:cNvSpPr>
            <a:spLocks noGrp="1"/>
          </p:cNvSpPr>
          <p:nvPr>
            <p:ph type="body" sz="quarter" idx="10"/>
          </p:nvPr>
        </p:nvSpPr>
        <p:spPr>
          <a:xfrm>
            <a:off x="269239" y="1197322"/>
            <a:ext cx="11653522" cy="5364191"/>
          </a:xfrm>
        </p:spPr>
        <p:txBody>
          <a:bodyPr>
            <a:normAutofit lnSpcReduction="10000"/>
          </a:bodyPr>
          <a:lstStyle/>
          <a:p>
            <a:r>
              <a:rPr lang="en-US" sz="1200" dirty="0">
                <a:latin typeface="Courier New" panose="02070309020205020404" pitchFamily="49" charset="0"/>
                <a:cs typeface="Courier New" panose="02070309020205020404" pitchFamily="49" charset="0"/>
              </a:rPr>
              <a:t>Configuration Main {</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Param</a:t>
            </a:r>
            <a:r>
              <a:rPr lang="en-US" sz="1200" dirty="0">
                <a:latin typeface="Courier New" panose="02070309020205020404" pitchFamily="49" charset="0"/>
                <a:cs typeface="Courier New" panose="02070309020205020404" pitchFamily="49" charset="0"/>
              </a:rPr>
              <a:t> ( [string] $</a:t>
            </a:r>
            <a:r>
              <a:rPr lang="en-US" sz="1200" dirty="0" err="1">
                <a:latin typeface="Courier New" panose="02070309020205020404" pitchFamily="49" charset="0"/>
                <a:cs typeface="Courier New" panose="02070309020205020404" pitchFamily="49" charset="0"/>
              </a:rPr>
              <a:t>nodeName</a:t>
            </a:r>
            <a:r>
              <a:rPr lang="en-US" sz="1200" dirty="0">
                <a:latin typeface="Courier New" panose="02070309020205020404" pitchFamily="49" charset="0"/>
                <a:cs typeface="Courier New" panose="02070309020205020404" pitchFamily="49" charset="0"/>
              </a:rPr>
              <a:t> )</a:t>
            </a:r>
          </a:p>
          <a:p>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    Import-</a:t>
            </a:r>
            <a:r>
              <a:rPr lang="en-US" sz="1200" dirty="0" err="1">
                <a:latin typeface="Courier New" panose="02070309020205020404" pitchFamily="49" charset="0"/>
                <a:cs typeface="Courier New" panose="02070309020205020404" pitchFamily="49" charset="0"/>
              </a:rPr>
              <a:t>DscResource</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ModuleName</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PSDesiredStateConfiguration</a:t>
            </a:r>
            <a:r>
              <a:rPr lang="en-US" sz="1200" dirty="0">
                <a:latin typeface="Courier New" panose="02070309020205020404" pitchFamily="49" charset="0"/>
                <a:cs typeface="Courier New" panose="02070309020205020404" pitchFamily="49" charset="0"/>
              </a:rPr>
              <a:t>, </a:t>
            </a:r>
            <a:r>
              <a:rPr lang="en-US" sz="1200" b="1" dirty="0" err="1">
                <a:solidFill>
                  <a:srgbClr val="FF0000"/>
                </a:solidFill>
                <a:latin typeface="Courier New" panose="02070309020205020404" pitchFamily="49" charset="0"/>
                <a:cs typeface="Courier New" panose="02070309020205020404" pitchFamily="49" charset="0"/>
              </a:rPr>
              <a:t>xNetworking</a:t>
            </a:r>
            <a:r>
              <a:rPr lang="en-US" sz="1200" dirty="0">
                <a:latin typeface="Courier New" panose="02070309020205020404" pitchFamily="49" charset="0"/>
                <a:cs typeface="Courier New" panose="02070309020205020404" pitchFamily="49" charset="0"/>
              </a:rPr>
              <a:t>, </a:t>
            </a:r>
            <a:r>
              <a:rPr lang="en-US" sz="1200" b="1" dirty="0" err="1">
                <a:solidFill>
                  <a:srgbClr val="00B050"/>
                </a:solidFill>
                <a:latin typeface="Courier New" panose="02070309020205020404" pitchFamily="49" charset="0"/>
                <a:cs typeface="Courier New" panose="02070309020205020404" pitchFamily="49" charset="0"/>
              </a:rPr>
              <a:t>cUserRightsAssignment</a:t>
            </a:r>
            <a:endParaRPr lang="en-US" sz="1200" b="1" dirty="0">
              <a:solidFill>
                <a:srgbClr val="00B050"/>
              </a:solidFill>
              <a:latin typeface="Courier New" panose="02070309020205020404" pitchFamily="49" charset="0"/>
              <a:cs typeface="Courier New" panose="02070309020205020404" pitchFamily="49" charset="0"/>
            </a:endParaRPr>
          </a:p>
          <a:p>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Node $</a:t>
            </a:r>
            <a:r>
              <a:rPr lang="en-US" sz="1200" dirty="0" err="1">
                <a:latin typeface="Courier New" panose="02070309020205020404" pitchFamily="49" charset="0"/>
                <a:cs typeface="Courier New" panose="02070309020205020404" pitchFamily="49" charset="0"/>
              </a:rPr>
              <a:t>nodeName</a:t>
            </a:r>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WindowsFeature</a:t>
            </a:r>
            <a:r>
              <a:rPr lang="en-US" sz="1200" dirty="0">
                <a:latin typeface="Courier New" panose="02070309020205020404" pitchFamily="49" charset="0"/>
                <a:cs typeface="Courier New" panose="02070309020205020404" pitchFamily="49" charset="0"/>
              </a:rPr>
              <a:t> DNS { </a:t>
            </a:r>
          </a:p>
          <a:p>
            <a:r>
              <a:rPr lang="en-US" sz="1200" dirty="0">
                <a:latin typeface="Courier New" panose="02070309020205020404" pitchFamily="49" charset="0"/>
                <a:cs typeface="Courier New" panose="02070309020205020404" pitchFamily="49" charset="0"/>
              </a:rPr>
              <a:t>        Ensure = "Present" </a:t>
            </a:r>
          </a:p>
          <a:p>
            <a:r>
              <a:rPr lang="en-US" sz="1200" dirty="0">
                <a:latin typeface="Courier New" panose="02070309020205020404" pitchFamily="49" charset="0"/>
                <a:cs typeface="Courier New" panose="02070309020205020404" pitchFamily="49" charset="0"/>
              </a:rPr>
              <a:t>        Name = "DNS"</a:t>
            </a:r>
          </a:p>
          <a:p>
            <a:r>
              <a:rPr lang="en-US" sz="1200" dirty="0">
                <a:latin typeface="Courier New" panose="02070309020205020404" pitchFamily="49" charset="0"/>
                <a:cs typeface="Courier New" panose="02070309020205020404" pitchFamily="49" charset="0"/>
              </a:rPr>
              <a:t>    }</a:t>
            </a:r>
          </a:p>
          <a:p>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    </a:t>
            </a:r>
            <a:r>
              <a:rPr lang="en-US" sz="1200" b="1" dirty="0" err="1">
                <a:solidFill>
                  <a:srgbClr val="FF0000"/>
                </a:solidFill>
                <a:latin typeface="Courier New" panose="02070309020205020404" pitchFamily="49" charset="0"/>
                <a:cs typeface="Courier New" panose="02070309020205020404" pitchFamily="49" charset="0"/>
              </a:rPr>
              <a:t>xDnsServerAddress</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DnsServerAddress</a:t>
            </a:r>
            <a:r>
              <a:rPr lang="en-US" sz="1200" dirty="0">
                <a:latin typeface="Courier New" panose="02070309020205020404" pitchFamily="49" charset="0"/>
                <a:cs typeface="Courier New" panose="02070309020205020404" pitchFamily="49" charset="0"/>
              </a:rPr>
              <a:t> { </a:t>
            </a:r>
          </a:p>
          <a:p>
            <a:r>
              <a:rPr lang="en-US" sz="1200" dirty="0">
                <a:latin typeface="Courier New" panose="02070309020205020404" pitchFamily="49" charset="0"/>
                <a:cs typeface="Courier New" panose="02070309020205020404" pitchFamily="49" charset="0"/>
              </a:rPr>
              <a:t>        Address        = "127.0.0.1"</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InterfaceAlias</a:t>
            </a:r>
            <a:r>
              <a:rPr lang="en-US" sz="1200" dirty="0">
                <a:latin typeface="Courier New" panose="02070309020205020404" pitchFamily="49" charset="0"/>
                <a:cs typeface="Courier New" panose="02070309020205020404" pitchFamily="49" charset="0"/>
              </a:rPr>
              <a:t> = "Ethernet"</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AddressFamily</a:t>
            </a:r>
            <a:r>
              <a:rPr lang="en-US" sz="1200" dirty="0">
                <a:latin typeface="Courier New" panose="02070309020205020404" pitchFamily="49" charset="0"/>
                <a:cs typeface="Courier New" panose="02070309020205020404" pitchFamily="49" charset="0"/>
              </a:rPr>
              <a:t>  = "IPv4"</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DependsOn</a:t>
            </a:r>
            <a:r>
              <a:rPr lang="en-US" sz="1200" dirty="0">
                <a:latin typeface="Courier New" panose="02070309020205020404" pitchFamily="49" charset="0"/>
                <a:cs typeface="Courier New" panose="02070309020205020404" pitchFamily="49" charset="0"/>
              </a:rPr>
              <a:t> = "[</a:t>
            </a:r>
            <a:r>
              <a:rPr lang="en-US" sz="1200" dirty="0" err="1">
                <a:latin typeface="Courier New" panose="02070309020205020404" pitchFamily="49" charset="0"/>
                <a:cs typeface="Courier New" panose="02070309020205020404" pitchFamily="49" charset="0"/>
              </a:rPr>
              <a:t>WindowsFeature</a:t>
            </a:r>
            <a:r>
              <a:rPr lang="en-US" sz="1200" dirty="0">
                <a:latin typeface="Courier New" panose="02070309020205020404" pitchFamily="49" charset="0"/>
                <a:cs typeface="Courier New" panose="02070309020205020404" pitchFamily="49" charset="0"/>
              </a:rPr>
              <a:t>]DNS"</a:t>
            </a: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a:t>
            </a:r>
            <a:r>
              <a:rPr lang="en-US" sz="1200" b="1" dirty="0" err="1">
                <a:solidFill>
                  <a:srgbClr val="00B050"/>
                </a:solidFill>
                <a:latin typeface="Courier New" panose="02070309020205020404" pitchFamily="49" charset="0"/>
                <a:cs typeface="Courier New" panose="02070309020205020404" pitchFamily="49" charset="0"/>
              </a:rPr>
              <a:t>cUserRight</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GrantIncreaseQuotaPrivilege</a:t>
            </a:r>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Ensure = "Present"</a:t>
            </a:r>
          </a:p>
          <a:p>
            <a:r>
              <a:rPr lang="en-US" sz="1200" dirty="0">
                <a:latin typeface="Courier New" panose="02070309020205020404" pitchFamily="49" charset="0"/>
                <a:cs typeface="Courier New" panose="02070309020205020404" pitchFamily="49" charset="0"/>
              </a:rPr>
              <a:t>        Constant = "</a:t>
            </a:r>
            <a:r>
              <a:rPr lang="en-US" sz="1200" dirty="0" err="1">
                <a:latin typeface="Courier New" panose="02070309020205020404" pitchFamily="49" charset="0"/>
                <a:cs typeface="Courier New" panose="02070309020205020404" pitchFamily="49" charset="0"/>
              </a:rPr>
              <a:t>SeIncreaseQuotaPrivilege</a:t>
            </a:r>
            <a:r>
              <a:rPr lang="en-US" sz="1200" dirty="0">
                <a:latin typeface="Courier New" panose="02070309020205020404" pitchFamily="49" charset="0"/>
                <a:cs typeface="Courier New" panose="02070309020205020404" pitchFamily="49" charset="0"/>
              </a:rPr>
              <a:t>"</a:t>
            </a:r>
          </a:p>
          <a:p>
            <a:r>
              <a:rPr lang="en-US" sz="1200" dirty="0">
                <a:latin typeface="Courier New" panose="02070309020205020404" pitchFamily="49" charset="0"/>
                <a:cs typeface="Courier New" panose="02070309020205020404" pitchFamily="49" charset="0"/>
              </a:rPr>
              <a:t>        Principal = "CONTOSO\</a:t>
            </a:r>
            <a:r>
              <a:rPr lang="en-US" sz="1200" dirty="0" err="1">
                <a:latin typeface="Courier New" panose="02070309020205020404" pitchFamily="49" charset="0"/>
                <a:cs typeface="Courier New" panose="02070309020205020404" pitchFamily="49" charset="0"/>
              </a:rPr>
              <a:t>AdminUser</a:t>
            </a:r>
            <a:r>
              <a:rPr lang="en-US" sz="1200" dirty="0">
                <a:latin typeface="Courier New" panose="02070309020205020404" pitchFamily="49" charset="0"/>
                <a:cs typeface="Courier New" panose="02070309020205020404" pitchFamily="49" charset="0"/>
              </a:rPr>
              <a:t>"</a:t>
            </a: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70331747"/>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DSC Logs (on the virtual machine)</a:t>
            </a:r>
            <a:endParaRPr lang="en-US" dirty="0"/>
          </a:p>
        </p:txBody>
      </p:sp>
      <p:sp>
        <p:nvSpPr>
          <p:cNvPr id="8" name="Content Placeholder 7"/>
          <p:cNvSpPr>
            <a:spLocks noGrp="1"/>
          </p:cNvSpPr>
          <p:nvPr>
            <p:ph sz="quarter" idx="10"/>
          </p:nvPr>
        </p:nvSpPr>
        <p:spPr>
          <a:xfrm>
            <a:off x="268288" y="1398398"/>
            <a:ext cx="11542503" cy="2865954"/>
          </a:xfrm>
        </p:spPr>
        <p:txBody>
          <a:bodyPr>
            <a:normAutofit/>
          </a:bodyPr>
          <a:lstStyle/>
          <a:p>
            <a:r>
              <a:rPr lang="en-US" dirty="0"/>
              <a:t>Provides details on the configuration (script) in the virtual machine</a:t>
            </a:r>
          </a:p>
          <a:p>
            <a:endParaRPr lang="en-US" dirty="0"/>
          </a:p>
          <a:p>
            <a:r>
              <a:rPr lang="en-US" dirty="0"/>
              <a:t>C:\WindowsAzure\Logs\Plugins\Microsoft.Powershell.DSC\&lt;version&gt;</a:t>
            </a:r>
          </a:p>
          <a:p>
            <a:endParaRPr lang="en-US" dirty="0"/>
          </a:p>
          <a:p>
            <a:endParaRPr lang="en-US" dirty="0"/>
          </a:p>
        </p:txBody>
      </p:sp>
      <p:sp>
        <p:nvSpPr>
          <p:cNvPr id="4" name="Content Placeholder 4"/>
          <p:cNvSpPr txBox="1">
            <a:spLocks/>
          </p:cNvSpPr>
          <p:nvPr/>
        </p:nvSpPr>
        <p:spPr>
          <a:xfrm>
            <a:off x="268288" y="1398399"/>
            <a:ext cx="11656793" cy="3130098"/>
          </a:xfrm>
          <a:prstGeom prst="rect">
            <a:avLst/>
          </a:prstGeom>
        </p:spPr>
        <p:txBody>
          <a:bodyPr vert="horz" wrap="square" lIns="146304" tIns="91440" rIns="146304" bIns="91440" rtlCol="0">
            <a:normAutofit/>
          </a:bodyPr>
          <a:lstStyle>
            <a:lvl1pPr marL="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4000" kern="1200" spc="0" baseline="0">
                <a:gradFill>
                  <a:gsLst>
                    <a:gs pos="1250">
                      <a:schemeClr val="tx2"/>
                    </a:gs>
                    <a:gs pos="99000">
                      <a:schemeClr val="tx2"/>
                    </a:gs>
                  </a:gsLst>
                  <a:lin ang="5400000" scaled="0"/>
                </a:gradFill>
                <a:latin typeface="+mj-lt"/>
                <a:ea typeface="+mn-ea"/>
                <a:cs typeface="+mn-cs"/>
              </a:defRPr>
            </a:lvl1pPr>
            <a:lvl2pPr marL="0" marR="0" indent="0" algn="l" defTabSz="932742" rtl="0" eaLnBrk="1" fontAlgn="auto" latinLnBrk="0" hangingPunct="1">
              <a:lnSpc>
                <a:spcPct val="90000"/>
              </a:lnSpc>
              <a:spcBef>
                <a:spcPct val="20000"/>
              </a:spcBef>
              <a:spcAft>
                <a:spcPts val="0"/>
              </a:spcAft>
              <a:buClrTx/>
              <a:buSzPct val="90000"/>
              <a:buFontTx/>
              <a:buNone/>
              <a:tabLst/>
              <a:defRPr sz="2000" kern="1200" spc="0" baseline="0">
                <a:gradFill>
                  <a:gsLst>
                    <a:gs pos="1250">
                      <a:schemeClr val="tx1"/>
                    </a:gs>
                    <a:gs pos="100000">
                      <a:schemeClr val="tx1"/>
                    </a:gs>
                  </a:gsLst>
                  <a:lin ang="5400000" scaled="0"/>
                </a:gradFill>
                <a:latin typeface="+mn-lt"/>
                <a:ea typeface="+mn-ea"/>
                <a:cs typeface="+mn-cs"/>
              </a:defRPr>
            </a:lvl2pPr>
            <a:lvl3pPr marL="2286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3pPr>
            <a:lvl4pPr marL="4572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4pPr>
            <a:lvl5pPr marL="6858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pic>
        <p:nvPicPr>
          <p:cNvPr id="5" name="Picture 4"/>
          <p:cNvPicPr>
            <a:picLocks noChangeAspect="1"/>
          </p:cNvPicPr>
          <p:nvPr/>
        </p:nvPicPr>
        <p:blipFill>
          <a:blip r:embed="rId2"/>
          <a:stretch>
            <a:fillRect/>
          </a:stretch>
        </p:blipFill>
        <p:spPr>
          <a:xfrm>
            <a:off x="337957" y="4528496"/>
            <a:ext cx="11555801" cy="1736364"/>
          </a:xfrm>
          <a:prstGeom prst="rect">
            <a:avLst/>
          </a:prstGeom>
        </p:spPr>
      </p:pic>
      <p:sp>
        <p:nvSpPr>
          <p:cNvPr id="6" name="Rectangle 5"/>
          <p:cNvSpPr/>
          <p:nvPr/>
        </p:nvSpPr>
        <p:spPr bwMode="auto">
          <a:xfrm>
            <a:off x="337958" y="5077096"/>
            <a:ext cx="11472834" cy="444138"/>
          </a:xfrm>
          <a:prstGeom prst="rect">
            <a:avLst/>
          </a:prstGeom>
          <a:noFill/>
          <a:ln w="1905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49965358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a:t>
            </a:r>
          </a:p>
        </p:txBody>
      </p:sp>
      <p:sp>
        <p:nvSpPr>
          <p:cNvPr id="5" name="Text Placeholder 4"/>
          <p:cNvSpPr>
            <a:spLocks noGrp="1"/>
          </p:cNvSpPr>
          <p:nvPr>
            <p:ph type="body" sz="quarter" idx="12"/>
          </p:nvPr>
        </p:nvSpPr>
        <p:spPr/>
        <p:txBody>
          <a:bodyPr/>
          <a:lstStyle/>
          <a:p>
            <a:r>
              <a:rPr lang="en-US" dirty="0"/>
              <a:t>Desired State Configuration</a:t>
            </a:r>
          </a:p>
        </p:txBody>
      </p:sp>
    </p:spTree>
    <p:extLst>
      <p:ext uri="{BB962C8B-B14F-4D97-AF65-F5344CB8AC3E}">
        <p14:creationId xmlns:p14="http://schemas.microsoft.com/office/powerpoint/2010/main" val="6811364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9241" y="1217195"/>
            <a:ext cx="5378548" cy="1080745"/>
          </a:xfrm>
        </p:spPr>
        <p:txBody>
          <a:bodyPr/>
          <a:lstStyle/>
          <a:p>
            <a:r>
              <a:rPr lang="en-US" dirty="0"/>
              <a:t>Questions?</a:t>
            </a:r>
          </a:p>
        </p:txBody>
      </p:sp>
      <p:pic>
        <p:nvPicPr>
          <p:cNvPr id="6" name="Picture Placeholder 5"/>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0371" r="20371"/>
          <a:stretch>
            <a:fillRect/>
          </a:stretch>
        </p:blipFill>
        <p:spPr/>
      </p:pic>
    </p:spTree>
    <p:extLst>
      <p:ext uri="{BB962C8B-B14F-4D97-AF65-F5344CB8AC3E}">
        <p14:creationId xmlns:p14="http://schemas.microsoft.com/office/powerpoint/2010/main" val="39350468"/>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HOL Summary</a:t>
            </a:r>
          </a:p>
        </p:txBody>
      </p:sp>
      <p:sp>
        <p:nvSpPr>
          <p:cNvPr id="6" name="Content Placeholder 5"/>
          <p:cNvSpPr>
            <a:spLocks noGrp="1"/>
          </p:cNvSpPr>
          <p:nvPr>
            <p:ph sz="quarter" idx="10"/>
          </p:nvPr>
        </p:nvSpPr>
        <p:spPr>
          <a:xfrm>
            <a:off x="269239" y="1189177"/>
            <a:ext cx="11653523" cy="5325923"/>
          </a:xfrm>
        </p:spPr>
        <p:txBody>
          <a:bodyPr>
            <a:normAutofit/>
          </a:bodyPr>
          <a:lstStyle/>
          <a:p>
            <a:r>
              <a:rPr lang="en-US" dirty="0"/>
              <a:t>Created an ARM Template and deployed it to Azure via the </a:t>
            </a:r>
            <a:r>
              <a:rPr lang="en-US" dirty="0" err="1"/>
              <a:t>XPlat</a:t>
            </a:r>
            <a:r>
              <a:rPr lang="en-US" dirty="0"/>
              <a:t> CLI.</a:t>
            </a:r>
          </a:p>
          <a:p>
            <a:r>
              <a:rPr lang="en-US" dirty="0"/>
              <a:t>Integrated a Web App into VSTS.</a:t>
            </a:r>
          </a:p>
          <a:p>
            <a:r>
              <a:rPr lang="en-US" dirty="0"/>
              <a:t>Deployed a Web App with additional approval step.</a:t>
            </a:r>
          </a:p>
          <a:p>
            <a:r>
              <a:rPr lang="en-US" dirty="0"/>
              <a:t>Deployment schema can be utilized to create an automated staging and release environment where builds are instantly deployed to the staging system and have to be approved to </a:t>
            </a:r>
            <a:r>
              <a:rPr lang="en-US"/>
              <a:t>be deployed on the live system.</a:t>
            </a:r>
            <a:endParaRPr lang="en-US" dirty="0"/>
          </a:p>
          <a:p>
            <a:endParaRPr lang="en-US" dirty="0"/>
          </a:p>
        </p:txBody>
      </p:sp>
      <p:sp>
        <p:nvSpPr>
          <p:cNvPr id="4" name="Content Placeholder 2"/>
          <p:cNvSpPr txBox="1">
            <a:spLocks/>
          </p:cNvSpPr>
          <p:nvPr/>
        </p:nvSpPr>
        <p:spPr>
          <a:xfrm>
            <a:off x="268288" y="1398397"/>
            <a:ext cx="11542503" cy="5043224"/>
          </a:xfrm>
          <a:prstGeom prst="rect">
            <a:avLst/>
          </a:prstGeom>
        </p:spPr>
        <p:txBody>
          <a:bodyPr vert="horz" wrap="square" lIns="146304" tIns="91440" rIns="146304" bIns="91440" rtlCol="0">
            <a:normAutofit/>
          </a:bodyPr>
          <a:lstStyle>
            <a:lvl1pPr marL="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4000" kern="1200" spc="0" baseline="0">
                <a:gradFill>
                  <a:gsLst>
                    <a:gs pos="1250">
                      <a:schemeClr val="tx2"/>
                    </a:gs>
                    <a:gs pos="99000">
                      <a:schemeClr val="tx2"/>
                    </a:gs>
                  </a:gsLst>
                  <a:lin ang="5400000" scaled="0"/>
                </a:gradFill>
                <a:latin typeface="+mj-lt"/>
                <a:ea typeface="+mn-ea"/>
                <a:cs typeface="+mn-cs"/>
              </a:defRPr>
            </a:lvl1pPr>
            <a:lvl2pPr marL="0" marR="0" indent="0" algn="l" defTabSz="932742" rtl="0" eaLnBrk="1" fontAlgn="auto" latinLnBrk="0" hangingPunct="1">
              <a:lnSpc>
                <a:spcPct val="90000"/>
              </a:lnSpc>
              <a:spcBef>
                <a:spcPct val="20000"/>
              </a:spcBef>
              <a:spcAft>
                <a:spcPts val="0"/>
              </a:spcAft>
              <a:buClrTx/>
              <a:buSzPct val="90000"/>
              <a:buFontTx/>
              <a:buNone/>
              <a:tabLst/>
              <a:defRPr sz="2000" kern="1200" spc="0" baseline="0">
                <a:gradFill>
                  <a:gsLst>
                    <a:gs pos="1250">
                      <a:schemeClr val="tx1"/>
                    </a:gs>
                    <a:gs pos="100000">
                      <a:schemeClr val="tx1"/>
                    </a:gs>
                  </a:gsLst>
                  <a:lin ang="5400000" scaled="0"/>
                </a:gradFill>
                <a:latin typeface="+mn-lt"/>
                <a:ea typeface="+mn-ea"/>
                <a:cs typeface="+mn-cs"/>
              </a:defRPr>
            </a:lvl2pPr>
            <a:lvl3pPr marL="2286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3pPr>
            <a:lvl4pPr marL="4572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4pPr>
            <a:lvl5pPr marL="6858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endParaRPr lang="en-US" dirty="0"/>
          </a:p>
        </p:txBody>
      </p:sp>
    </p:spTree>
    <p:extLst>
      <p:ext uri="{BB962C8B-B14F-4D97-AF65-F5344CB8AC3E}">
        <p14:creationId xmlns:p14="http://schemas.microsoft.com/office/powerpoint/2010/main" val="1647485511"/>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398894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783b6d923b0a2cf5bd594b3fdcb63b8b9e7190"/>
</p:tagLst>
</file>

<file path=ppt/theme/theme1.xml><?xml version="1.0" encoding="utf-8"?>
<a:theme xmlns:a="http://schemas.openxmlformats.org/drawingml/2006/main" name="WHITE TEMPLATE">
  <a:themeElements>
    <a:clrScheme name="BT - Dark Purple on white - green accents">
      <a:dk1>
        <a:srgbClr val="505050"/>
      </a:dk1>
      <a:lt1>
        <a:srgbClr val="FFFFFF"/>
      </a:lt1>
      <a:dk2>
        <a:srgbClr val="32145A"/>
      </a:dk2>
      <a:lt2>
        <a:srgbClr val="E7DCF4"/>
      </a:lt2>
      <a:accent1>
        <a:srgbClr val="32145A"/>
      </a:accent1>
      <a:accent2>
        <a:srgbClr val="5C2D91"/>
      </a:accent2>
      <a:accent3>
        <a:srgbClr val="107C10"/>
      </a:accent3>
      <a:accent4>
        <a:srgbClr val="0078D7"/>
      </a:accent4>
      <a:accent5>
        <a:srgbClr val="BAD80A"/>
      </a:accent5>
      <a:accent6>
        <a:srgbClr val="B4009E"/>
      </a:accent6>
      <a:hlink>
        <a:srgbClr val="5C2D91"/>
      </a:hlink>
      <a:folHlink>
        <a:srgbClr val="5C2D91"/>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A21D99CE-5E6B-4EF1-8D33-0F461E6DE55A}"/>
    </a:ext>
  </a:extLst>
</a:theme>
</file>

<file path=ppt/theme/theme2.xml><?xml version="1.0" encoding="utf-8"?>
<a:theme xmlns:a="http://schemas.openxmlformats.org/drawingml/2006/main" name="COLOR TEMPLATE">
  <a:themeElements>
    <a:clrScheme name="BT - Dark Teal w. green accents">
      <a:dk1>
        <a:srgbClr val="505050"/>
      </a:dk1>
      <a:lt1>
        <a:srgbClr val="FFFFFF"/>
      </a:lt1>
      <a:dk2>
        <a:srgbClr val="32145A"/>
      </a:dk2>
      <a:lt2>
        <a:srgbClr val="E7DCF4"/>
      </a:lt2>
      <a:accent1>
        <a:srgbClr val="5C2D91"/>
      </a:accent1>
      <a:accent2>
        <a:srgbClr val="107C10"/>
      </a:accent2>
      <a:accent3>
        <a:srgbClr val="0078D7"/>
      </a:accent3>
      <a:accent4>
        <a:srgbClr val="BAD80A"/>
      </a:accent4>
      <a:accent5>
        <a:srgbClr val="008272"/>
      </a:accent5>
      <a:accent6>
        <a:srgbClr val="B4009E"/>
      </a:accent6>
      <a:hlink>
        <a:srgbClr val="E7DCF4"/>
      </a:hlink>
      <a:folHlink>
        <a:srgbClr val="E7DCF4"/>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47C46F03-A0DB-44F3-80DF-B46978DBC1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Brand_template_16-9_Edu_DARK_Purple_2016_1</Template>
  <TotalTime>0</TotalTime>
  <Words>1230</Words>
  <Application>Microsoft Office PowerPoint</Application>
  <PresentationFormat>Breitbild</PresentationFormat>
  <Paragraphs>237</Paragraphs>
  <Slides>27</Slides>
  <Notes>8</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27</vt:i4>
      </vt:variant>
    </vt:vector>
  </HeadingPairs>
  <TitlesOfParts>
    <vt:vector size="36" baseType="lpstr">
      <vt:lpstr>Arial</vt:lpstr>
      <vt:lpstr>Calibri</vt:lpstr>
      <vt:lpstr>Consolas</vt:lpstr>
      <vt:lpstr>Courier New</vt:lpstr>
      <vt:lpstr>Segoe UI</vt:lpstr>
      <vt:lpstr>Segoe UI Light</vt:lpstr>
      <vt:lpstr>Wingdings</vt:lpstr>
      <vt:lpstr>WHITE TEMPLATE</vt:lpstr>
      <vt:lpstr>COLOR TEMPLATE</vt:lpstr>
      <vt:lpstr>Infrastructure as Code (IAC)</vt:lpstr>
      <vt:lpstr>Agenda</vt:lpstr>
      <vt:lpstr>Azure Resource Manager (ARM)</vt:lpstr>
      <vt:lpstr>Provisioning Resources Using ARM </vt:lpstr>
      <vt:lpstr>Azure Resource Manager Architecture</vt:lpstr>
      <vt:lpstr>Artifacts of a template</vt:lpstr>
      <vt:lpstr>Taking advantage of existing templates</vt:lpstr>
      <vt:lpstr>Demo </vt:lpstr>
      <vt:lpstr>Authoring ARM templates</vt:lpstr>
      <vt:lpstr>Using Visual Studio to author ARM templates</vt:lpstr>
      <vt:lpstr>ARM template structure</vt:lpstr>
      <vt:lpstr>Common ARM template functions</vt:lpstr>
      <vt:lpstr>Demo</vt:lpstr>
      <vt:lpstr>Deploying ARM templates</vt:lpstr>
      <vt:lpstr>Methods for deploying ARM templates</vt:lpstr>
      <vt:lpstr>Deploying ARM templates</vt:lpstr>
      <vt:lpstr>Demo: Deploying ARM templates</vt:lpstr>
      <vt:lpstr>Desired State Configuration (DSC)</vt:lpstr>
      <vt:lpstr>DSC for Azure</vt:lpstr>
      <vt:lpstr>DSC Example: Built-in Resources </vt:lpstr>
      <vt:lpstr>DSC Resources</vt:lpstr>
      <vt:lpstr>DSC Example: Resource-Kit Resources </vt:lpstr>
      <vt:lpstr>DSC Logs (on the virtual machine)</vt:lpstr>
      <vt:lpstr>Demo</vt:lpstr>
      <vt:lpstr>Questions?</vt:lpstr>
      <vt:lpstr>HOL Summary</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Infrastructure as Code (IAC)</dc:title>
  <dc:creator>Israel Vega</dc:creator>
  <cp:lastModifiedBy>Senaj Lelic</cp:lastModifiedBy>
  <cp:revision>15</cp:revision>
  <dcterms:created xsi:type="dcterms:W3CDTF">2016-10-05T21:25:00Z</dcterms:created>
  <dcterms:modified xsi:type="dcterms:W3CDTF">2017-11-10T04:18:40Z</dcterms:modified>
</cp:coreProperties>
</file>