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18"/>
  </p:notesMasterIdLst>
  <p:sldIdLst>
    <p:sldId id="281" r:id="rId3"/>
    <p:sldId id="1094" r:id="rId4"/>
    <p:sldId id="362" r:id="rId5"/>
    <p:sldId id="1247" r:id="rId6"/>
    <p:sldId id="363" r:id="rId7"/>
    <p:sldId id="1248" r:id="rId8"/>
    <p:sldId id="1095" r:id="rId9"/>
    <p:sldId id="1249" r:id="rId10"/>
    <p:sldId id="294" r:id="rId11"/>
    <p:sldId id="1217" r:id="rId12"/>
    <p:sldId id="1215" r:id="rId13"/>
    <p:sldId id="1250" r:id="rId14"/>
    <p:sldId id="1242" r:id="rId15"/>
    <p:sldId id="1225" r:id="rId16"/>
    <p:sldId id="75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9"/>
    <p:restoredTop sz="96301"/>
  </p:normalViewPr>
  <p:slideViewPr>
    <p:cSldViewPr snapToGrid="0">
      <p:cViewPr varScale="1">
        <p:scale>
          <a:sx n="122" d="100"/>
          <a:sy n="122" d="100"/>
        </p:scale>
        <p:origin x="832" y="200"/>
      </p:cViewPr>
      <p:guideLst/>
    </p:cSldViewPr>
  </p:slideViewPr>
  <p:outlineViewPr>
    <p:cViewPr>
      <p:scale>
        <a:sx n="33" d="100"/>
        <a:sy n="33" d="100"/>
      </p:scale>
      <p:origin x="0" y="-33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sad, Arjun (NIH/NLM/NCBI) [E]" userId="938dc604-b135-4c5b-80e5-5d6ea4f0a3f7" providerId="ADAL" clId="{23396521-2D74-6D4A-AA18-4678A134F267}"/>
    <pc:docChg chg="modSld">
      <pc:chgData name="Prasad, Arjun (NIH/NLM/NCBI) [E]" userId="938dc604-b135-4c5b-80e5-5d6ea4f0a3f7" providerId="ADAL" clId="{23396521-2D74-6D4A-AA18-4678A134F267}" dt="2024-10-07T15:31:46.647" v="1" actId="20577"/>
      <pc:docMkLst>
        <pc:docMk/>
      </pc:docMkLst>
      <pc:sldChg chg="modSp mod">
        <pc:chgData name="Prasad, Arjun (NIH/NLM/NCBI) [E]" userId="938dc604-b135-4c5b-80e5-5d6ea4f0a3f7" providerId="ADAL" clId="{23396521-2D74-6D4A-AA18-4678A134F267}" dt="2024-10-07T15:31:46.647" v="1" actId="20577"/>
        <pc:sldMkLst>
          <pc:docMk/>
          <pc:sldMk cId="3703977632" sldId="281"/>
        </pc:sldMkLst>
        <pc:spChg chg="mod">
          <ac:chgData name="Prasad, Arjun (NIH/NLM/NCBI) [E]" userId="938dc604-b135-4c5b-80e5-5d6ea4f0a3f7" providerId="ADAL" clId="{23396521-2D74-6D4A-AA18-4678A134F267}" dt="2024-10-07T15:31:46.647" v="1" actId="20577"/>
          <ac:spMkLst>
            <pc:docMk/>
            <pc:sldMk cId="3703977632" sldId="281"/>
            <ac:spMk id="2" creationId="{B806DC64-FE55-7B4F-A3D9-AE5528BBB90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AC8F27-2B0A-BB4E-BFCD-26EA2BA6F88D}" type="datetimeFigureOut">
              <a:rPr lang="en-US" smtClean="0"/>
              <a:t>10/7/24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2A35D6-85B7-C54F-9B2A-99EF84AD09AF}" type="slidenum">
              <a:rPr lang="en-US" smtClean="0"/>
              <a:t>‹#›</a:t>
            </a:fld>
            <a:endParaRPr lang="en-US"/>
          </a:p>
        </p:txBody>
      </p:sp>
    </p:spTree>
    <p:extLst>
      <p:ext uri="{BB962C8B-B14F-4D97-AF65-F5344CB8AC3E}">
        <p14:creationId xmlns:p14="http://schemas.microsoft.com/office/powerpoint/2010/main" val="3708924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Pathogen Detection pipeline was initiated as part of this effort. There are effectively two main analytical goals of the pipeline: 1) the first is to identify if the isolates are clonally related to aid in the identification of food sources making people sick, and the second is to identify the genetic elements contributing to pathogenicity including antimicrobial resistance genes, stress response genes that contribute to environmental persistence, and virulence genes such as toxins. The results are presented in an easy-to-use web interface and I will give a brief demonstration in a few minutes of that for the first point.</a:t>
            </a:r>
          </a:p>
        </p:txBody>
      </p:sp>
      <p:sp>
        <p:nvSpPr>
          <p:cNvPr id="4" name="Slide Number Placeholder 3"/>
          <p:cNvSpPr>
            <a:spLocks noGrp="1"/>
          </p:cNvSpPr>
          <p:nvPr>
            <p:ph type="sldNum" sz="quarter" idx="5"/>
          </p:nvPr>
        </p:nvSpPr>
        <p:spPr/>
        <p:txBody>
          <a:bodyPr/>
          <a:lstStyle/>
          <a:p>
            <a:fld id="{30BD0B8B-4FA3-4B8D-A511-CE1E9FA2288E}" type="slidenum">
              <a:rPr lang="en-US" smtClean="0"/>
              <a:t>3</a:t>
            </a:fld>
            <a:endParaRPr lang="en-US"/>
          </a:p>
        </p:txBody>
      </p:sp>
    </p:spTree>
    <p:extLst>
      <p:ext uri="{BB962C8B-B14F-4D97-AF65-F5344CB8AC3E}">
        <p14:creationId xmlns:p14="http://schemas.microsoft.com/office/powerpoint/2010/main" val="1074823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73213-F9A0-DD35-EFC3-00A912C3D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D86C3-C745-8DB0-4EB4-D94182057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B7CD1-F93E-548B-F389-A320B049A7C5}"/>
              </a:ext>
            </a:extLst>
          </p:cNvPr>
          <p:cNvSpPr>
            <a:spLocks noGrp="1"/>
          </p:cNvSpPr>
          <p:nvPr>
            <p:ph type="body" idx="1"/>
          </p:nvPr>
        </p:nvSpPr>
        <p:spPr/>
        <p:txBody>
          <a:bodyPr/>
          <a:lstStyle/>
          <a:p>
            <a:r>
              <a:rPr lang="en-US"/>
              <a:t>The Pathogen Detection pipeline was initiated as part of this effort. There are effectively two main analytical goals of the pipeline: 1) the first is to identify if the isolates are clonally related to aid in the identification of food sources making people sick, and the second is to identify the genetic elements contributing to pathogenicity including antimicrobial resistance genes, stress response genes that contribute to environmental persistence, and virulence genes such as toxins. The results are presented in an easy-to-use web interface and I will give a brief demonstration in a few minutes of that for the first point.</a:t>
            </a:r>
          </a:p>
        </p:txBody>
      </p:sp>
      <p:sp>
        <p:nvSpPr>
          <p:cNvPr id="4" name="Slide Number Placeholder 3">
            <a:extLst>
              <a:ext uri="{FF2B5EF4-FFF2-40B4-BE49-F238E27FC236}">
                <a16:creationId xmlns:a16="http://schemas.microsoft.com/office/drawing/2014/main" id="{8F565922-954A-86FC-A518-0A6923050B64}"/>
              </a:ext>
            </a:extLst>
          </p:cNvPr>
          <p:cNvSpPr>
            <a:spLocks noGrp="1"/>
          </p:cNvSpPr>
          <p:nvPr>
            <p:ph type="sldNum" sz="quarter" idx="5"/>
          </p:nvPr>
        </p:nvSpPr>
        <p:spPr/>
        <p:txBody>
          <a:bodyPr/>
          <a:lstStyle/>
          <a:p>
            <a:fld id="{30BD0B8B-4FA3-4B8D-A511-CE1E9FA2288E}" type="slidenum">
              <a:rPr lang="en-US" smtClean="0"/>
              <a:t>4</a:t>
            </a:fld>
            <a:endParaRPr lang="en-US"/>
          </a:p>
        </p:txBody>
      </p:sp>
    </p:spTree>
    <p:extLst>
      <p:ext uri="{BB962C8B-B14F-4D97-AF65-F5344CB8AC3E}">
        <p14:creationId xmlns:p14="http://schemas.microsoft.com/office/powerpoint/2010/main" val="5619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sequence data is submitted to NCBI, the Pathogen Detection pipeline automatically assembles and clusters the isolates. Within each cluster, which can consist of two or more isolates represented as assembled genomes, a phylogenetic tree is reconstructed after assembly-to-assembly comparisons are done to identify single nucleotide variants. The clusters are constructed with very short distance thresholds so that the clusters represent clonally related isolates. In parallel we annotated and identifify the antimicrobial resistance genes using PGAP and AMRFinderPlus, a process that is not timebound.</a:t>
            </a:r>
          </a:p>
        </p:txBody>
      </p:sp>
      <p:sp>
        <p:nvSpPr>
          <p:cNvPr id="4" name="Slide Number Placeholder 3"/>
          <p:cNvSpPr>
            <a:spLocks noGrp="1"/>
          </p:cNvSpPr>
          <p:nvPr>
            <p:ph type="sldNum" sz="quarter" idx="5"/>
          </p:nvPr>
        </p:nvSpPr>
        <p:spPr/>
        <p:txBody>
          <a:bodyPr/>
          <a:lstStyle/>
          <a:p>
            <a:fld id="{30BD0B8B-4FA3-4B8D-A511-CE1E9FA2288E}" type="slidenum">
              <a:rPr lang="en-US" smtClean="0"/>
              <a:t>5</a:t>
            </a:fld>
            <a:endParaRPr lang="en-US"/>
          </a:p>
        </p:txBody>
      </p:sp>
    </p:spTree>
    <p:extLst>
      <p:ext uri="{BB962C8B-B14F-4D97-AF65-F5344CB8AC3E}">
        <p14:creationId xmlns:p14="http://schemas.microsoft.com/office/powerpoint/2010/main" val="475475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62BEA-0EE7-7EC8-7AA2-3925C5B71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E612E-F5A5-C911-2FFD-D065CC3CA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2B560-2482-6B8E-75D5-D9A952030F47}"/>
              </a:ext>
            </a:extLst>
          </p:cNvPr>
          <p:cNvSpPr>
            <a:spLocks noGrp="1"/>
          </p:cNvSpPr>
          <p:nvPr>
            <p:ph type="body" idx="1"/>
          </p:nvPr>
        </p:nvSpPr>
        <p:spPr/>
        <p:txBody>
          <a:bodyPr/>
          <a:lstStyle/>
          <a:p>
            <a:r>
              <a:rPr lang="en-US"/>
              <a:t>Once sequence data is submitted to NCBI, the Pathogen Detection pipeline automatically assembles and clusters the isolates. Within each cluster, which can consist of two or more isolates represented as assembled genomes, a phylogenetic tree is reconstructed after assembly-to-assembly comparisons are done to identify single nucleotide variants. The clusters are constructed with very short distance thresholds so that the clusters represent clonally related isolates. In parallel we annotated and identifify the antimicrobial resistance genes using PGAP and AMRFinderPlus, a process that is not timebound.</a:t>
            </a:r>
          </a:p>
        </p:txBody>
      </p:sp>
      <p:sp>
        <p:nvSpPr>
          <p:cNvPr id="4" name="Slide Number Placeholder 3">
            <a:extLst>
              <a:ext uri="{FF2B5EF4-FFF2-40B4-BE49-F238E27FC236}">
                <a16:creationId xmlns:a16="http://schemas.microsoft.com/office/drawing/2014/main" id="{957E64B2-D276-10D3-FCBD-634F7311FEB2}"/>
              </a:ext>
            </a:extLst>
          </p:cNvPr>
          <p:cNvSpPr>
            <a:spLocks noGrp="1"/>
          </p:cNvSpPr>
          <p:nvPr>
            <p:ph type="sldNum" sz="quarter" idx="5"/>
          </p:nvPr>
        </p:nvSpPr>
        <p:spPr/>
        <p:txBody>
          <a:bodyPr/>
          <a:lstStyle/>
          <a:p>
            <a:fld id="{30BD0B8B-4FA3-4B8D-A511-CE1E9FA2288E}" type="slidenum">
              <a:rPr lang="en-US" smtClean="0"/>
              <a:t>6</a:t>
            </a:fld>
            <a:endParaRPr lang="en-US"/>
          </a:p>
        </p:txBody>
      </p:sp>
    </p:spTree>
    <p:extLst>
      <p:ext uri="{BB962C8B-B14F-4D97-AF65-F5344CB8AC3E}">
        <p14:creationId xmlns:p14="http://schemas.microsoft.com/office/powerpoint/2010/main" val="617022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798EE-3DA1-DAF5-9267-EC3F4879F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CB662-26CF-8BAC-F77C-21A669E1A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A5A72-698C-DFAC-4D73-87AA21AA7C12}"/>
              </a:ext>
            </a:extLst>
          </p:cNvPr>
          <p:cNvSpPr>
            <a:spLocks noGrp="1"/>
          </p:cNvSpPr>
          <p:nvPr>
            <p:ph type="body" idx="1"/>
          </p:nvPr>
        </p:nvSpPr>
        <p:spPr/>
        <p:txBody>
          <a:bodyPr/>
          <a:lstStyle/>
          <a:p>
            <a:r>
              <a:rPr lang="en-US"/>
              <a:t>Once sequence data is submitted to NCBI, the Pathogen Detection pipeline automatically assembles and clusters the isolates. Within each cluster, which can consist of two or more isolates represented as assembled genomes, a phylogenetic tree is reconstructed after assembly-to-assembly comparisons are done to identify single nucleotide variants. The clusters are constructed with very short distance thresholds so that the clusters represent clonally related isolates. In parallel we annotated and identifify the antimicrobial resistance genes using PGAP and AMRFinderPlus, a process that is not timebound.</a:t>
            </a:r>
          </a:p>
        </p:txBody>
      </p:sp>
      <p:sp>
        <p:nvSpPr>
          <p:cNvPr id="4" name="Slide Number Placeholder 3">
            <a:extLst>
              <a:ext uri="{FF2B5EF4-FFF2-40B4-BE49-F238E27FC236}">
                <a16:creationId xmlns:a16="http://schemas.microsoft.com/office/drawing/2014/main" id="{964E221A-03A9-DA46-E91B-BE8DFB7DABD0}"/>
              </a:ext>
            </a:extLst>
          </p:cNvPr>
          <p:cNvSpPr>
            <a:spLocks noGrp="1"/>
          </p:cNvSpPr>
          <p:nvPr>
            <p:ph type="sldNum" sz="quarter" idx="5"/>
          </p:nvPr>
        </p:nvSpPr>
        <p:spPr/>
        <p:txBody>
          <a:bodyPr/>
          <a:lstStyle/>
          <a:p>
            <a:fld id="{30BD0B8B-4FA3-4B8D-A511-CE1E9FA2288E}" type="slidenum">
              <a:rPr lang="en-US" smtClean="0"/>
              <a:t>8</a:t>
            </a:fld>
            <a:endParaRPr lang="en-US"/>
          </a:p>
        </p:txBody>
      </p:sp>
    </p:spTree>
    <p:extLst>
      <p:ext uri="{BB962C8B-B14F-4D97-AF65-F5344CB8AC3E}">
        <p14:creationId xmlns:p14="http://schemas.microsoft.com/office/powerpoint/2010/main" val="430361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a:t>
            </a:r>
            <a:r>
              <a:rPr lang="en-US" baseline="0"/>
              <a:t> missing headers would say “identity”,   “assignment”,  and “reason”, I guess</a:t>
            </a:r>
            <a:endParaRPr lang="en-US"/>
          </a:p>
        </p:txBody>
      </p:sp>
      <p:sp>
        <p:nvSpPr>
          <p:cNvPr id="4" name="Slide Number Placeholder 3"/>
          <p:cNvSpPr>
            <a:spLocks noGrp="1"/>
          </p:cNvSpPr>
          <p:nvPr>
            <p:ph type="sldNum" sz="quarter" idx="10"/>
          </p:nvPr>
        </p:nvSpPr>
        <p:spPr/>
        <p:txBody>
          <a:bodyPr/>
          <a:lstStyle/>
          <a:p>
            <a:fld id="{9A2DD39F-3A3F-BB4A-8906-E636D8040931}" type="slidenum">
              <a:rPr lang="en-US" smtClean="0"/>
              <a:t>11</a:t>
            </a:fld>
            <a:endParaRPr lang="en-US"/>
          </a:p>
        </p:txBody>
      </p:sp>
    </p:spTree>
    <p:extLst>
      <p:ext uri="{BB962C8B-B14F-4D97-AF65-F5344CB8AC3E}">
        <p14:creationId xmlns:p14="http://schemas.microsoft.com/office/powerpoint/2010/main" val="1766597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prediction tool, the reference sets, and the results of the predictions are made available in various data formats including easy-to-use web browwsers. There are over 1 million pathogen isolates, and over 10 million predicted genes and point mutations found in these pathogens. Together these comprise the National Database of Antibiotic Resistant Organisms. (</a:t>
            </a:r>
            <a:r>
              <a:rPr lang="en-US" sz="1200">
                <a:effectLst/>
                <a:latin typeface="Calibri" panose="020F0502020204030204" pitchFamily="34" charset="0"/>
                <a:ea typeface="Malgun Gothic" panose="020B0503020000020004" pitchFamily="34" charset="-127"/>
              </a:rPr>
              <a:t>The NIH/NLM/NCBI NDARO is a collaborative, cross-agency, centralized hub for researchers to access AMR data to facilitate real-time surveillance of pathogenic organisms, which currently contains genomic data for nearly one million pathogen isolates collected from publicly available information. Many of these isolate entries include integrated antibiotic susceptibility phenotypic data, antibiotic resistance genotypic data, and detailed information on the sequences encoding resistance genes found in these isolates.) The NIAID funded PATRIC resource uses NDARO as one of its data sources.</a:t>
            </a:r>
            <a:endParaRPr lang="en-US"/>
          </a:p>
        </p:txBody>
      </p:sp>
      <p:sp>
        <p:nvSpPr>
          <p:cNvPr id="4" name="Slide Number Placeholder 3"/>
          <p:cNvSpPr>
            <a:spLocks noGrp="1"/>
          </p:cNvSpPr>
          <p:nvPr>
            <p:ph type="sldNum" sz="quarter" idx="5"/>
          </p:nvPr>
        </p:nvSpPr>
        <p:spPr/>
        <p:txBody>
          <a:bodyPr/>
          <a:lstStyle/>
          <a:p>
            <a:fld id="{30BD0B8B-4FA3-4B8D-A511-CE1E9FA2288E}" type="slidenum">
              <a:rPr lang="en-US" smtClean="0"/>
              <a:t>12</a:t>
            </a:fld>
            <a:endParaRPr lang="en-US"/>
          </a:p>
        </p:txBody>
      </p:sp>
    </p:spTree>
    <p:extLst>
      <p:ext uri="{BB962C8B-B14F-4D97-AF65-F5344CB8AC3E}">
        <p14:creationId xmlns:p14="http://schemas.microsoft.com/office/powerpoint/2010/main" val="2429285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47DD-81C8-5B7D-C6B5-1DEFB977B9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0C9FEC-7E5A-1344-9B2B-01AA682632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968F89-EEF5-739D-D9D0-3F02609E7AFE}"/>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2C5CDEE5-87B6-DE92-B1BE-57E6B4F5E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04B97-1464-8E09-17E1-50A7E82F389C}"/>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687733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3D884-E352-AAC3-2040-12CD636F11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77B5D-C44B-4FF4-0D1E-03E7D74BDD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CE9CCA-33EF-31C8-3FA1-D0F71BCAF81F}"/>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17FE4134-395B-DECF-D299-96097F861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817D4-1875-21D8-3E73-9EFD5D274925}"/>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33149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07565-DA06-2B6D-8F4A-2D0AA56A33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0FDE-E223-D1B4-CF02-151B94DF61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91E405-B39F-8BC2-1CBC-76F24E159CDD}"/>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28E6A081-4B94-B778-1D1F-564B1024AB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45C6A-29CD-30B7-CF1D-060FD16CDCCA}"/>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415334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33704-AC0F-3210-FA4D-2B0F567FD8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C5F2A2-4D8F-8FCB-9E63-742EF6831F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B2B062-060F-3FE3-5763-12E5DE696D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9490F2-B686-6B3C-B16D-3AF50DF82EF0}"/>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6" name="Footer Placeholder 5">
            <a:extLst>
              <a:ext uri="{FF2B5EF4-FFF2-40B4-BE49-F238E27FC236}">
                <a16:creationId xmlns:a16="http://schemas.microsoft.com/office/drawing/2014/main" id="{9CDA7867-0E85-C8EE-005B-9F5AD071AD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1AB7D0-9A48-C8CD-6124-671F9650F202}"/>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3536539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CB9D-5FB7-B7C4-CC88-DD08157FA7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91174D-D12F-C811-201C-5C3FE0C64C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086A50-25FD-C335-176A-433D54DE51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9DF047-B2DB-BC6E-522F-0E7074EA57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5E5C6-DF4C-70BD-1777-271185F81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01B4AA-1A7B-F1C6-D1A5-575A5BAF2A2A}"/>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8" name="Footer Placeholder 7">
            <a:extLst>
              <a:ext uri="{FF2B5EF4-FFF2-40B4-BE49-F238E27FC236}">
                <a16:creationId xmlns:a16="http://schemas.microsoft.com/office/drawing/2014/main" id="{B1F2F393-490A-842E-9B18-9DCB2A8F55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5893FF-BA00-EFB8-94DE-DB25F3A524AF}"/>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305442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365C-5A15-44E6-A309-85E299C8C8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CD03D-4190-F188-A53D-72FDC6554311}"/>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4" name="Footer Placeholder 3">
            <a:extLst>
              <a:ext uri="{FF2B5EF4-FFF2-40B4-BE49-F238E27FC236}">
                <a16:creationId xmlns:a16="http://schemas.microsoft.com/office/drawing/2014/main" id="{B9835F46-3BD0-0BAD-4FD8-0FCE59638E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EF38D-39FE-1277-7431-15F8945715E9}"/>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278043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8FF32A-C3F9-9233-9F73-A5DD6081A2F4}"/>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3" name="Footer Placeholder 2">
            <a:extLst>
              <a:ext uri="{FF2B5EF4-FFF2-40B4-BE49-F238E27FC236}">
                <a16:creationId xmlns:a16="http://schemas.microsoft.com/office/drawing/2014/main" id="{B7A53D05-734D-D01A-B634-7F852E85B0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F6825C-63FE-9794-CA1B-0F62799CF781}"/>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2857084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7E58E-04CD-15BF-41D7-08FC24FCD1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06F1BD-AE08-894C-8CF8-97CA36B9ED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477A79-2E33-5AD8-1F0C-3B12AA6952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4B0A93-533C-9E63-1EAF-CC78A0682523}"/>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6" name="Footer Placeholder 5">
            <a:extLst>
              <a:ext uri="{FF2B5EF4-FFF2-40B4-BE49-F238E27FC236}">
                <a16:creationId xmlns:a16="http://schemas.microsoft.com/office/drawing/2014/main" id="{6522DA04-3EB3-25E3-75EC-EF455FE636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B8C0-5E3F-37E4-8937-5503DBEF5DA7}"/>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3855764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991E-7D25-BBEA-703C-361C76B12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C32C18-09F1-4326-99D6-9877E5223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A1E5FC-7A9B-7644-0990-49E9EC89D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7AB74E-7958-9A3A-3248-2A72332887A2}"/>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6" name="Footer Placeholder 5">
            <a:extLst>
              <a:ext uri="{FF2B5EF4-FFF2-40B4-BE49-F238E27FC236}">
                <a16:creationId xmlns:a16="http://schemas.microsoft.com/office/drawing/2014/main" id="{983D65EE-25F2-A713-FDF4-3E7449DD25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AB8D5-2689-13CB-3A8D-0D2DE97EDD25}"/>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1250266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A683-C5B6-5445-B5E7-20982B1A17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6FA84D-8D9F-C383-7331-6DEB94B2BB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58272-41F2-483D-2DCB-3A172318E7DD}"/>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E38441D8-F627-E8A8-60E0-BFA35BA75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60C30-7B56-130F-413A-C7E795FDBE7C}"/>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4148209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3294C8-3C31-D0F8-A970-132424C2DE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306403-0BF4-BE4D-4956-CABB374587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46F3E4-BEBE-14AB-161C-115FAA80A0FD}"/>
              </a:ext>
            </a:extLst>
          </p:cNvPr>
          <p:cNvSpPr>
            <a:spLocks noGrp="1"/>
          </p:cNvSpPr>
          <p:nvPr>
            <p:ph type="dt" sz="half" idx="10"/>
          </p:nvPr>
        </p:nvSpPr>
        <p:spPr/>
        <p:txBody>
          <a:body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7CD8EE3D-0449-E7AD-D8AE-FF016C88B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2EB01-1B83-9295-BA2E-286EB6BFF5A2}"/>
              </a:ext>
            </a:extLst>
          </p:cNvPr>
          <p:cNvSpPr>
            <a:spLocks noGrp="1"/>
          </p:cNvSpPr>
          <p:nvPr>
            <p:ph type="sldNum" sz="quarter" idx="12"/>
          </p:nvPr>
        </p:nvSpPr>
        <p:spPr/>
        <p:txBody>
          <a:bodyPr/>
          <a:lstStyle/>
          <a:p>
            <a:fld id="{78AB057D-5E83-8743-99E1-916EBC14C48A}" type="slidenum">
              <a:rPr lang="en-US" smtClean="0"/>
              <a:t>‹#›</a:t>
            </a:fld>
            <a:endParaRPr lang="en-US"/>
          </a:p>
        </p:txBody>
      </p:sp>
    </p:spTree>
    <p:extLst>
      <p:ext uri="{BB962C8B-B14F-4D97-AF65-F5344CB8AC3E}">
        <p14:creationId xmlns:p14="http://schemas.microsoft.com/office/powerpoint/2010/main" val="876307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ith foot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EBA567-2CA1-9149-A4FA-3797D5217A39}"/>
              </a:ext>
            </a:extLst>
          </p:cNvPr>
          <p:cNvPicPr>
            <a:picLocks noChangeAspect="1"/>
          </p:cNvPicPr>
          <p:nvPr userDrawn="1"/>
        </p:nvPicPr>
        <p:blipFill>
          <a:blip r:embed="rId2"/>
          <a:stretch>
            <a:fillRect/>
          </a:stretch>
        </p:blipFill>
        <p:spPr>
          <a:xfrm>
            <a:off x="837866" y="6355080"/>
            <a:ext cx="2304589" cy="274320"/>
          </a:xfrm>
          <a:prstGeom prst="rect">
            <a:avLst/>
          </a:prstGeom>
        </p:spPr>
      </p:pic>
      <p:sp>
        <p:nvSpPr>
          <p:cNvPr id="2" name="Footer Placeholder 1">
            <a:extLst>
              <a:ext uri="{FF2B5EF4-FFF2-40B4-BE49-F238E27FC236}">
                <a16:creationId xmlns:a16="http://schemas.microsoft.com/office/drawing/2014/main" id="{5E0E9048-E61C-2D4B-A9B5-9E342B77CE30}"/>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1C77572-BC64-1D40-B7BA-DCE425BFF4FE}"/>
              </a:ext>
            </a:extLst>
          </p:cNvPr>
          <p:cNvSpPr>
            <a:spLocks noGrp="1"/>
          </p:cNvSpPr>
          <p:nvPr>
            <p:ph type="sldNum" sz="quarter" idx="11"/>
          </p:nvPr>
        </p:nvSpPr>
        <p:spPr/>
        <p:txBody>
          <a:bodyPr/>
          <a:lstStyle/>
          <a:p>
            <a:pPr algn="ctr"/>
            <a:fld id="{C3780821-FBE7-474D-AA67-5368075B1843}" type="slidenum">
              <a:rPr lang="en-US" smtClean="0"/>
              <a:pPr algn="ctr"/>
              <a:t>‹#›</a:t>
            </a:fld>
            <a:endParaRPr lang="en-US"/>
          </a:p>
        </p:txBody>
      </p:sp>
    </p:spTree>
    <p:extLst>
      <p:ext uri="{BB962C8B-B14F-4D97-AF65-F5344CB8AC3E}">
        <p14:creationId xmlns:p14="http://schemas.microsoft.com/office/powerpoint/2010/main" val="764265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 Plai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838200" y="1920875"/>
            <a:ext cx="10515600" cy="3930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8200" y="6236208"/>
            <a:ext cx="10515600" cy="309970"/>
          </a:xfrm>
          <a:prstGeom prst="rect">
            <a:avLst/>
          </a:prstGeom>
        </p:spPr>
      </p:pic>
    </p:spTree>
    <p:extLst>
      <p:ext uri="{BB962C8B-B14F-4D97-AF65-F5344CB8AC3E}">
        <p14:creationId xmlns:p14="http://schemas.microsoft.com/office/powerpoint/2010/main" val="616488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Plain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lvl1pPr>
              <a:defRPr sz="3200"/>
            </a:lvl1pPr>
          </a:lstStyle>
          <a:p>
            <a:r>
              <a:rPr lang="en-US"/>
              <a:t>Click to edit Master title style</a:t>
            </a:r>
          </a:p>
        </p:txBody>
      </p:sp>
      <p:sp>
        <p:nvSpPr>
          <p:cNvPr id="9" name="Content Placeholder 8"/>
          <p:cNvSpPr>
            <a:spLocks noGrp="1"/>
          </p:cNvSpPr>
          <p:nvPr>
            <p:ph sz="quarter" idx="10"/>
          </p:nvPr>
        </p:nvSpPr>
        <p:spPr>
          <a:xfrm>
            <a:off x="838200" y="1371600"/>
            <a:ext cx="10515600" cy="4648200"/>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6F49A55-C312-3D4D-9B1B-8FB2433C5202}"/>
              </a:ext>
            </a:extLst>
          </p:cNvPr>
          <p:cNvPicPr>
            <a:picLocks noChangeAspect="1"/>
          </p:cNvPicPr>
          <p:nvPr userDrawn="1"/>
        </p:nvPicPr>
        <p:blipFill>
          <a:blip r:embed="rId2"/>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2119925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 Plain White">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6DB30A-A7ED-4136-9574-1B071C372532}"/>
              </a:ext>
            </a:extLst>
          </p:cNvPr>
          <p:cNvSpPr txBox="1"/>
          <p:nvPr userDrawn="1"/>
        </p:nvSpPr>
        <p:spPr>
          <a:xfrm>
            <a:off x="9993698" y="6281913"/>
            <a:ext cx="1207767" cy="284822"/>
          </a:xfrm>
          <a:prstGeom prst="rect">
            <a:avLst/>
          </a:prstGeom>
          <a:noFill/>
        </p:spPr>
        <p:txBody>
          <a:bodyPr wrap="none" rtlCol="0">
            <a:spAutoFit/>
          </a:bodyPr>
          <a:lstStyle/>
          <a:p>
            <a:r>
              <a:rPr lang="en-US" sz="1251" dirty="0">
                <a:solidFill>
                  <a:srgbClr val="63666A"/>
                </a:solidFill>
                <a:latin typeface="Helvetica" panose="020B0604020202020204" pitchFamily="34" charset="0"/>
                <a:cs typeface="Helvetica" panose="020B0604020202020204" pitchFamily="34" charset="0"/>
              </a:rPr>
              <a:t>NCBI Webinar</a:t>
            </a:r>
          </a:p>
        </p:txBody>
      </p:sp>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0"/>
          </p:nvPr>
        </p:nvSpPr>
        <p:spPr>
          <a:xfrm>
            <a:off x="838200" y="1828800"/>
            <a:ext cx="105156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EEBA567-2CA1-9149-A4FA-3797D5217A39}"/>
              </a:ext>
            </a:extLst>
          </p:cNvPr>
          <p:cNvPicPr>
            <a:picLocks noChangeAspect="1"/>
          </p:cNvPicPr>
          <p:nvPr userDrawn="1"/>
        </p:nvPicPr>
        <p:blipFill>
          <a:blip r:embed="rId2"/>
          <a:stretch>
            <a:fillRect/>
          </a:stretch>
        </p:blipFill>
        <p:spPr>
          <a:xfrm>
            <a:off x="837867" y="6355080"/>
            <a:ext cx="2304589" cy="274320"/>
          </a:xfrm>
          <a:prstGeom prst="rect">
            <a:avLst/>
          </a:prstGeom>
        </p:spPr>
      </p:pic>
    </p:spTree>
    <p:extLst>
      <p:ext uri="{BB962C8B-B14F-4D97-AF65-F5344CB8AC3E}">
        <p14:creationId xmlns:p14="http://schemas.microsoft.com/office/powerpoint/2010/main" val="769147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lai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2362200"/>
            <a:ext cx="12192000" cy="25146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838200" y="2766219"/>
            <a:ext cx="10515600" cy="1119981"/>
          </a:xfrm>
        </p:spPr>
        <p:txBody>
          <a:bodyPr anchor="ctr" anchorCtr="0">
            <a:normAutofit fontScale="90000"/>
          </a:bodyPr>
          <a:lstStyle>
            <a:lvl1pPr>
              <a:defRPr>
                <a:solidFill>
                  <a:schemeClr val="bg1"/>
                </a:solidFill>
              </a:defRPr>
            </a:lvl1pPr>
          </a:lstStyle>
          <a:p>
            <a:pPr>
              <a:lnSpc>
                <a:spcPct val="150000"/>
              </a:lnSpc>
            </a:pPr>
            <a:r>
              <a:rPr lang="en-US"/>
              <a:t>Click to edit Master title style</a:t>
            </a:r>
            <a:endParaRPr lang="en-US" sz="2800"/>
          </a:p>
        </p:txBody>
      </p:sp>
      <p:sp>
        <p:nvSpPr>
          <p:cNvPr id="3" name="Text Placeholder 2"/>
          <p:cNvSpPr>
            <a:spLocks noGrp="1"/>
          </p:cNvSpPr>
          <p:nvPr>
            <p:ph type="body" sz="quarter" idx="10" hasCustomPrompt="1"/>
          </p:nvPr>
        </p:nvSpPr>
        <p:spPr>
          <a:xfrm>
            <a:off x="838200" y="3886200"/>
            <a:ext cx="10515600" cy="533400"/>
          </a:xfrm>
        </p:spPr>
        <p:txBody>
          <a:bodyPr>
            <a:noAutofit/>
          </a:bodyPr>
          <a:lstStyle>
            <a:lvl1pPr marL="0" indent="0">
              <a:buNone/>
              <a:defRPr sz="2400">
                <a:solidFill>
                  <a:schemeClr val="accent2"/>
                </a:solidFill>
              </a:defRPr>
            </a:lvl1pPr>
          </a:lstStyle>
          <a:p>
            <a:pPr lvl="0"/>
            <a:r>
              <a:rPr lang="en-US"/>
              <a:t>Author’s Name - Title</a:t>
            </a:r>
          </a:p>
        </p:txBody>
      </p:sp>
      <p:pic>
        <p:nvPicPr>
          <p:cNvPr id="4" name="Picture 3">
            <a:extLst>
              <a:ext uri="{FF2B5EF4-FFF2-40B4-BE49-F238E27FC236}">
                <a16:creationId xmlns:a16="http://schemas.microsoft.com/office/drawing/2014/main" id="{FDCE85E0-1E6A-C344-847C-F1CBDACB4FF8}"/>
              </a:ext>
            </a:extLst>
          </p:cNvPr>
          <p:cNvPicPr>
            <a:picLocks noChangeAspect="1"/>
          </p:cNvPicPr>
          <p:nvPr userDrawn="1"/>
        </p:nvPicPr>
        <p:blipFill>
          <a:blip r:embed="rId3"/>
          <a:stretch>
            <a:fillRect/>
          </a:stretch>
        </p:blipFill>
        <p:spPr>
          <a:xfrm>
            <a:off x="838200" y="5941551"/>
            <a:ext cx="5113784" cy="611649"/>
          </a:xfrm>
          <a:prstGeom prst="rect">
            <a:avLst/>
          </a:prstGeom>
        </p:spPr>
      </p:pic>
    </p:spTree>
    <p:extLst>
      <p:ext uri="{BB962C8B-B14F-4D97-AF65-F5344CB8AC3E}">
        <p14:creationId xmlns:p14="http://schemas.microsoft.com/office/powerpoint/2010/main" val="213291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Graphic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2362200"/>
            <a:ext cx="12192000" cy="25146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838200" y="2766219"/>
            <a:ext cx="10515600" cy="1119981"/>
          </a:xfrm>
        </p:spPr>
        <p:txBody>
          <a:bodyPr anchor="ctr" anchorCtr="0">
            <a:normAutofit fontScale="90000"/>
          </a:bodyPr>
          <a:lstStyle>
            <a:lvl1pPr>
              <a:defRPr>
                <a:solidFill>
                  <a:schemeClr val="bg1"/>
                </a:solidFill>
              </a:defRPr>
            </a:lvl1pPr>
          </a:lstStyle>
          <a:p>
            <a:pPr>
              <a:lnSpc>
                <a:spcPct val="150000"/>
              </a:lnSpc>
            </a:pPr>
            <a:r>
              <a:rPr lang="en-US"/>
              <a:t>Click to edit Master title style</a:t>
            </a:r>
            <a:endParaRPr lang="en-US" sz="2800"/>
          </a:p>
        </p:txBody>
      </p:sp>
      <p:sp>
        <p:nvSpPr>
          <p:cNvPr id="9" name="Text Placeholder 2"/>
          <p:cNvSpPr>
            <a:spLocks noGrp="1"/>
          </p:cNvSpPr>
          <p:nvPr>
            <p:ph type="body" sz="quarter" idx="10" hasCustomPrompt="1"/>
          </p:nvPr>
        </p:nvSpPr>
        <p:spPr>
          <a:xfrm>
            <a:off x="838200" y="3886200"/>
            <a:ext cx="10515600" cy="533400"/>
          </a:xfrm>
        </p:spPr>
        <p:txBody>
          <a:bodyPr>
            <a:noAutofit/>
          </a:bodyPr>
          <a:lstStyle>
            <a:lvl1pPr marL="0" indent="0">
              <a:buNone/>
              <a:defRPr sz="2400">
                <a:solidFill>
                  <a:schemeClr val="accent2"/>
                </a:solidFill>
              </a:defRPr>
            </a:lvl1pPr>
          </a:lstStyle>
          <a:p>
            <a:pPr lvl="0"/>
            <a:r>
              <a:rPr lang="en-US"/>
              <a:t>Author’s Name - Title</a:t>
            </a:r>
          </a:p>
        </p:txBody>
      </p:sp>
      <p:pic>
        <p:nvPicPr>
          <p:cNvPr id="10" name="Picture 9">
            <a:extLst>
              <a:ext uri="{FF2B5EF4-FFF2-40B4-BE49-F238E27FC236}">
                <a16:creationId xmlns:a16="http://schemas.microsoft.com/office/drawing/2014/main" id="{30C5D65D-5EEB-E64E-876C-871C91263772}"/>
              </a:ext>
            </a:extLst>
          </p:cNvPr>
          <p:cNvPicPr>
            <a:picLocks noChangeAspect="1"/>
          </p:cNvPicPr>
          <p:nvPr userDrawn="1"/>
        </p:nvPicPr>
        <p:blipFill>
          <a:blip r:embed="rId3"/>
          <a:stretch>
            <a:fillRect/>
          </a:stretch>
        </p:blipFill>
        <p:spPr>
          <a:xfrm>
            <a:off x="838200" y="5941551"/>
            <a:ext cx="5113784" cy="611649"/>
          </a:xfrm>
          <a:prstGeom prst="rect">
            <a:avLst/>
          </a:prstGeom>
        </p:spPr>
      </p:pic>
    </p:spTree>
    <p:extLst>
      <p:ext uri="{BB962C8B-B14F-4D97-AF65-F5344CB8AC3E}">
        <p14:creationId xmlns:p14="http://schemas.microsoft.com/office/powerpoint/2010/main" val="19735113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Graphic Ligh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A69710-DFB9-8D47-965F-0D64BFA06657}"/>
              </a:ext>
            </a:extLst>
          </p:cNvPr>
          <p:cNvSpPr/>
          <p:nvPr userDrawn="1"/>
        </p:nvSpPr>
        <p:spPr>
          <a:xfrm>
            <a:off x="0" y="2213659"/>
            <a:ext cx="12192000" cy="2430683"/>
          </a:xfrm>
          <a:prstGeom prst="rect">
            <a:avLst/>
          </a:prstGeom>
          <a:solidFill>
            <a:schemeClr val="accent5">
              <a:alpha val="8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838200" y="2766219"/>
            <a:ext cx="10515600" cy="1119981"/>
          </a:xfrm>
        </p:spPr>
        <p:txBody>
          <a:bodyPr anchor="ctr" anchorCtr="0">
            <a:normAutofit fontScale="90000"/>
          </a:bodyPr>
          <a:lstStyle>
            <a:lvl1pPr>
              <a:defRPr>
                <a:solidFill>
                  <a:schemeClr val="bg1"/>
                </a:solidFill>
              </a:defRPr>
            </a:lvl1pPr>
          </a:lstStyle>
          <a:p>
            <a:pPr>
              <a:lnSpc>
                <a:spcPct val="150000"/>
              </a:lnSpc>
            </a:pPr>
            <a:r>
              <a:rPr lang="en-US"/>
              <a:t>Click to edit Master title style</a:t>
            </a:r>
            <a:endParaRPr lang="en-US" sz="2800"/>
          </a:p>
        </p:txBody>
      </p:sp>
      <p:sp>
        <p:nvSpPr>
          <p:cNvPr id="6" name="Text Placeholder 2"/>
          <p:cNvSpPr>
            <a:spLocks noGrp="1"/>
          </p:cNvSpPr>
          <p:nvPr>
            <p:ph type="body" sz="quarter" idx="10" hasCustomPrompt="1"/>
          </p:nvPr>
        </p:nvSpPr>
        <p:spPr>
          <a:xfrm>
            <a:off x="838200" y="3886200"/>
            <a:ext cx="10515600" cy="533400"/>
          </a:xfrm>
        </p:spPr>
        <p:txBody>
          <a:bodyPr>
            <a:noAutofit/>
          </a:bodyPr>
          <a:lstStyle>
            <a:lvl1pPr marL="0" indent="0">
              <a:buNone/>
              <a:defRPr sz="2400">
                <a:solidFill>
                  <a:schemeClr val="accent2"/>
                </a:solidFill>
              </a:defRPr>
            </a:lvl1pPr>
          </a:lstStyle>
          <a:p>
            <a:pPr lvl="0"/>
            <a:r>
              <a:rPr lang="en-US"/>
              <a:t>Author’s Name - Title</a:t>
            </a:r>
          </a:p>
        </p:txBody>
      </p:sp>
      <p:pic>
        <p:nvPicPr>
          <p:cNvPr id="8" name="Picture 7">
            <a:extLst>
              <a:ext uri="{FF2B5EF4-FFF2-40B4-BE49-F238E27FC236}">
                <a16:creationId xmlns:a16="http://schemas.microsoft.com/office/drawing/2014/main" id="{E0F94F7A-DFBE-014E-AA12-7CA65FC3E7A5}"/>
              </a:ext>
            </a:extLst>
          </p:cNvPr>
          <p:cNvPicPr>
            <a:picLocks noChangeAspect="1"/>
          </p:cNvPicPr>
          <p:nvPr userDrawn="1"/>
        </p:nvPicPr>
        <p:blipFill>
          <a:blip r:embed="rId2"/>
          <a:stretch>
            <a:fillRect/>
          </a:stretch>
        </p:blipFill>
        <p:spPr>
          <a:xfrm>
            <a:off x="838200" y="5937588"/>
            <a:ext cx="5146916" cy="615612"/>
          </a:xfrm>
          <a:prstGeom prst="rect">
            <a:avLst/>
          </a:prstGeom>
        </p:spPr>
      </p:pic>
    </p:spTree>
    <p:extLst>
      <p:ext uri="{BB962C8B-B14F-4D97-AF65-F5344CB8AC3E}">
        <p14:creationId xmlns:p14="http://schemas.microsoft.com/office/powerpoint/2010/main" val="2693391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Light with sh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775337-1271-8347-B9CD-5488E4E0EC9C}"/>
              </a:ext>
            </a:extLst>
          </p:cNvPr>
          <p:cNvSpPr/>
          <p:nvPr userDrawn="1"/>
        </p:nvSpPr>
        <p:spPr>
          <a:xfrm>
            <a:off x="0" y="2213659"/>
            <a:ext cx="12192000" cy="2430683"/>
          </a:xfrm>
          <a:prstGeom prst="rect">
            <a:avLst/>
          </a:prstGeom>
          <a:solidFill>
            <a:schemeClr val="accent5">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838200" y="2766219"/>
            <a:ext cx="10515600" cy="1119981"/>
          </a:xfrm>
        </p:spPr>
        <p:txBody>
          <a:bodyPr anchor="ctr" anchorCtr="0">
            <a:normAutofit fontScale="90000"/>
          </a:bodyPr>
          <a:lstStyle>
            <a:lvl1pPr>
              <a:defRPr>
                <a:solidFill>
                  <a:schemeClr val="bg1"/>
                </a:solidFill>
              </a:defRPr>
            </a:lvl1pPr>
          </a:lstStyle>
          <a:p>
            <a:pPr>
              <a:lnSpc>
                <a:spcPct val="150000"/>
              </a:lnSpc>
            </a:pPr>
            <a:r>
              <a:rPr lang="en-US"/>
              <a:t>Click to edit Master title style</a:t>
            </a:r>
            <a:endParaRPr lang="en-US" sz="2800"/>
          </a:p>
        </p:txBody>
      </p:sp>
      <p:sp>
        <p:nvSpPr>
          <p:cNvPr id="6" name="Text Placeholder 2"/>
          <p:cNvSpPr>
            <a:spLocks noGrp="1"/>
          </p:cNvSpPr>
          <p:nvPr>
            <p:ph type="body" sz="quarter" idx="10" hasCustomPrompt="1"/>
          </p:nvPr>
        </p:nvSpPr>
        <p:spPr>
          <a:xfrm>
            <a:off x="838200" y="3886200"/>
            <a:ext cx="10515600" cy="533400"/>
          </a:xfrm>
        </p:spPr>
        <p:txBody>
          <a:bodyPr>
            <a:noAutofit/>
          </a:bodyPr>
          <a:lstStyle>
            <a:lvl1pPr marL="0" indent="0">
              <a:buNone/>
              <a:defRPr sz="2400">
                <a:solidFill>
                  <a:schemeClr val="accent2"/>
                </a:solidFill>
              </a:defRPr>
            </a:lvl1pPr>
          </a:lstStyle>
          <a:p>
            <a:pPr lvl="0"/>
            <a:r>
              <a:rPr lang="en-US"/>
              <a:t>Author’s Name - Title</a:t>
            </a:r>
          </a:p>
        </p:txBody>
      </p:sp>
      <p:pic>
        <p:nvPicPr>
          <p:cNvPr id="9" name="Picture 8">
            <a:extLst>
              <a:ext uri="{FF2B5EF4-FFF2-40B4-BE49-F238E27FC236}">
                <a16:creationId xmlns:a16="http://schemas.microsoft.com/office/drawing/2014/main" id="{3D8BBBDC-9013-DF4E-9858-E87CEEB52AB3}"/>
              </a:ext>
            </a:extLst>
          </p:cNvPr>
          <p:cNvPicPr>
            <a:picLocks noChangeAspect="1"/>
          </p:cNvPicPr>
          <p:nvPr userDrawn="1"/>
        </p:nvPicPr>
        <p:blipFill>
          <a:blip r:embed="rId3"/>
          <a:stretch>
            <a:fillRect/>
          </a:stretch>
        </p:blipFill>
        <p:spPr>
          <a:xfrm>
            <a:off x="838200" y="5937588"/>
            <a:ext cx="5146916" cy="615612"/>
          </a:xfrm>
          <a:prstGeom prst="rect">
            <a:avLst/>
          </a:prstGeom>
        </p:spPr>
      </p:pic>
    </p:spTree>
    <p:extLst>
      <p:ext uri="{BB962C8B-B14F-4D97-AF65-F5344CB8AC3E}">
        <p14:creationId xmlns:p14="http://schemas.microsoft.com/office/powerpoint/2010/main" val="207299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lai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7" name="Text Placeholder 6"/>
          <p:cNvSpPr>
            <a:spLocks noGrp="1"/>
          </p:cNvSpPr>
          <p:nvPr>
            <p:ph type="body" sz="quarter" idx="10"/>
          </p:nvPr>
        </p:nvSpPr>
        <p:spPr>
          <a:xfrm>
            <a:off x="838201" y="1886673"/>
            <a:ext cx="10515600" cy="405692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5C47EC3-0EC7-3246-A989-73981D26113E}"/>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2564590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lain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lvl1pPr>
              <a:defRPr sz="3200"/>
            </a:lvl1pPr>
          </a:lstStyle>
          <a:p>
            <a:r>
              <a:rPr lang="en-US"/>
              <a:t>Click to edit Master title style</a:t>
            </a:r>
          </a:p>
        </p:txBody>
      </p:sp>
      <p:sp>
        <p:nvSpPr>
          <p:cNvPr id="9" name="Content Placeholder 8"/>
          <p:cNvSpPr>
            <a:spLocks noGrp="1"/>
          </p:cNvSpPr>
          <p:nvPr>
            <p:ph sz="quarter" idx="10"/>
          </p:nvPr>
        </p:nvSpPr>
        <p:spPr>
          <a:xfrm>
            <a:off x="838200" y="1371600"/>
            <a:ext cx="10515600" cy="4648200"/>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6F49A55-C312-3D4D-9B1B-8FB2433C5202}"/>
              </a:ext>
            </a:extLst>
          </p:cNvPr>
          <p:cNvPicPr>
            <a:picLocks noChangeAspect="1"/>
          </p:cNvPicPr>
          <p:nvPr userDrawn="1"/>
        </p:nvPicPr>
        <p:blipFill>
          <a:blip r:embed="rId2"/>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2564443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Blue 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8002843-3CBC-294A-81CE-90BCFC768317}"/>
              </a:ext>
            </a:extLst>
          </p:cNvPr>
          <p:cNvSpPr>
            <a:spLocks noGrp="1"/>
          </p:cNvSpPr>
          <p:nvPr>
            <p:ph type="title"/>
          </p:nvPr>
        </p:nvSpPr>
        <p:spPr>
          <a:xfrm>
            <a:off x="838200" y="0"/>
            <a:ext cx="10515600" cy="1325563"/>
          </a:xfrm>
        </p:spPr>
        <p:txBody>
          <a:bodyPr>
            <a:normAutofit/>
          </a:bodyPr>
          <a:lstStyle>
            <a:lvl1pPr>
              <a:defRPr sz="3200"/>
            </a:lvl1pPr>
          </a:lstStyle>
          <a:p>
            <a:r>
              <a:rPr lang="en-US"/>
              <a:t>Click to edit Master title style</a:t>
            </a:r>
          </a:p>
        </p:txBody>
      </p:sp>
      <p:sp>
        <p:nvSpPr>
          <p:cNvPr id="7" name="Content Placeholder 8">
            <a:extLst>
              <a:ext uri="{FF2B5EF4-FFF2-40B4-BE49-F238E27FC236}">
                <a16:creationId xmlns:a16="http://schemas.microsoft.com/office/drawing/2014/main" id="{E8E82735-A055-004A-984D-73E55416789A}"/>
              </a:ext>
            </a:extLst>
          </p:cNvPr>
          <p:cNvSpPr>
            <a:spLocks noGrp="1"/>
          </p:cNvSpPr>
          <p:nvPr>
            <p:ph sz="quarter" idx="10"/>
          </p:nvPr>
        </p:nvSpPr>
        <p:spPr>
          <a:xfrm>
            <a:off x="838200" y="1828800"/>
            <a:ext cx="10515600" cy="4191000"/>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5CB5BAF0-239E-E740-B789-CFE98B9C7B39}"/>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2086998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White with logo">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F49A55-C312-3D4D-9B1B-8FB2433C5202}"/>
              </a:ext>
            </a:extLst>
          </p:cNvPr>
          <p:cNvPicPr>
            <a:picLocks noChangeAspect="1"/>
          </p:cNvPicPr>
          <p:nvPr userDrawn="1"/>
        </p:nvPicPr>
        <p:blipFill>
          <a:blip r:embed="rId2"/>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544766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2263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Dark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C47EC3-0EC7-3246-A989-73981D26113E}"/>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1309510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969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Dark G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9" name="Text Placeholder 2"/>
          <p:cNvSpPr>
            <a:spLocks noGrp="1"/>
          </p:cNvSpPr>
          <p:nvPr>
            <p:ph idx="1"/>
          </p:nvPr>
        </p:nvSpPr>
        <p:spPr>
          <a:xfrm>
            <a:off x="838200" y="1825626"/>
            <a:ext cx="10515600" cy="4176216"/>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496F8EEB-BAF0-E84C-8F7A-41CB9F00A38A}"/>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2323951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entag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solidFill>
                  <a:schemeClr val="bg1"/>
                </a:solidFill>
                <a:latin typeface="Helvetica" pitchFamily="2" charset="0"/>
                <a:ea typeface="Source Sans Pro" charset="0"/>
                <a:cs typeface="Helvetica" pitchFamily="2" charset="0"/>
              </a:defRPr>
            </a:lvl1pPr>
          </a:lstStyle>
          <a:p>
            <a:r>
              <a:rPr lang="en-US"/>
              <a:t>Click to edit Master title style</a:t>
            </a:r>
          </a:p>
        </p:txBody>
      </p:sp>
      <p:sp>
        <p:nvSpPr>
          <p:cNvPr id="13" name="Content Placeholder 12"/>
          <p:cNvSpPr>
            <a:spLocks noGrp="1"/>
          </p:cNvSpPr>
          <p:nvPr>
            <p:ph sz="quarter" idx="10"/>
          </p:nvPr>
        </p:nvSpPr>
        <p:spPr>
          <a:xfrm>
            <a:off x="838200" y="1828800"/>
            <a:ext cx="10515600" cy="4191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67294BD-0CCB-FD4A-870D-B67FFFCD9EF2}"/>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781696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x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7" name="Picture Placeholder 6"/>
          <p:cNvSpPr>
            <a:spLocks noGrp="1"/>
          </p:cNvSpPr>
          <p:nvPr>
            <p:ph type="pic" sz="quarter" idx="11"/>
          </p:nvPr>
        </p:nvSpPr>
        <p:spPr>
          <a:xfrm>
            <a:off x="838200" y="1828800"/>
            <a:ext cx="10515600" cy="4100512"/>
          </a:xfrm>
        </p:spPr>
        <p:txBody>
          <a:bodyPr/>
          <a:lstStyle>
            <a:lvl1pPr>
              <a:defRPr>
                <a:solidFill>
                  <a:schemeClr val="bg1"/>
                </a:solidFill>
              </a:defRPr>
            </a:lvl1pPr>
          </a:lstStyle>
          <a:p>
            <a:r>
              <a:rPr lang="en-US"/>
              <a:t>Click icon to add picture</a:t>
            </a:r>
          </a:p>
        </p:txBody>
      </p:sp>
      <p:pic>
        <p:nvPicPr>
          <p:cNvPr id="5" name="Picture 4">
            <a:extLst>
              <a:ext uri="{FF2B5EF4-FFF2-40B4-BE49-F238E27FC236}">
                <a16:creationId xmlns:a16="http://schemas.microsoft.com/office/drawing/2014/main" id="{A5BDDD08-24A6-8F4A-9D5A-3B75929A04BC}"/>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1303304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Sidebar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6546448" cy="1325563"/>
          </a:xfrm>
        </p:spPr>
        <p:txBody>
          <a:bodyPr/>
          <a:lstStyle/>
          <a:p>
            <a:r>
              <a:rPr lang="en-US"/>
              <a:t>Click to edit title style</a:t>
            </a:r>
          </a:p>
        </p:txBody>
      </p:sp>
      <p:sp>
        <p:nvSpPr>
          <p:cNvPr id="3" name="Content Placeholder 2"/>
          <p:cNvSpPr>
            <a:spLocks noGrp="1"/>
          </p:cNvSpPr>
          <p:nvPr>
            <p:ph sz="half" idx="1"/>
          </p:nvPr>
        </p:nvSpPr>
        <p:spPr>
          <a:xfrm>
            <a:off x="838200" y="1825625"/>
            <a:ext cx="6546448" cy="4076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825625"/>
            <a:ext cx="3124200" cy="4076411"/>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6" name="Picture 5">
            <a:extLst>
              <a:ext uri="{FF2B5EF4-FFF2-40B4-BE49-F238E27FC236}">
                <a16:creationId xmlns:a16="http://schemas.microsoft.com/office/drawing/2014/main" id="{5FB4DB3C-E037-EF48-9A3C-6209A092C1B9}"/>
              </a:ext>
            </a:extLst>
          </p:cNvPr>
          <p:cNvPicPr>
            <a:picLocks noChangeAspect="1"/>
          </p:cNvPicPr>
          <p:nvPr userDrawn="1"/>
        </p:nvPicPr>
        <p:blipFill>
          <a:blip r:embed="rId3"/>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1349612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debar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590309" y="2083443"/>
            <a:ext cx="2789500" cy="3900668"/>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styles</a:t>
            </a:r>
          </a:p>
        </p:txBody>
      </p:sp>
      <p:sp>
        <p:nvSpPr>
          <p:cNvPr id="6" name="Content Placeholder 5"/>
          <p:cNvSpPr>
            <a:spLocks noGrp="1"/>
          </p:cNvSpPr>
          <p:nvPr>
            <p:ph sz="quarter" idx="4"/>
          </p:nvPr>
        </p:nvSpPr>
        <p:spPr>
          <a:xfrm>
            <a:off x="3981690" y="2083443"/>
            <a:ext cx="7600709" cy="39006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0"/>
          <p:cNvSpPr>
            <a:spLocks noGrp="1"/>
          </p:cNvSpPr>
          <p:nvPr>
            <p:ph type="title"/>
          </p:nvPr>
        </p:nvSpPr>
        <p:spPr>
          <a:xfrm>
            <a:off x="3981690" y="365125"/>
            <a:ext cx="7600709" cy="1325563"/>
          </a:xfrm>
        </p:spPr>
        <p:txBody>
          <a:bodyPr/>
          <a:lstStyle>
            <a:lvl1pPr algn="r">
              <a:defRPr/>
            </a:lvl1pPr>
          </a:lstStyle>
          <a:p>
            <a:r>
              <a:rPr lang="en-US"/>
              <a:t>Click to edit Master title style</a:t>
            </a:r>
          </a:p>
        </p:txBody>
      </p:sp>
      <p:pic>
        <p:nvPicPr>
          <p:cNvPr id="7" name="Picture 6">
            <a:extLst>
              <a:ext uri="{FF2B5EF4-FFF2-40B4-BE49-F238E27FC236}">
                <a16:creationId xmlns:a16="http://schemas.microsoft.com/office/drawing/2014/main" id="{40E7ECB0-CD30-8A4E-A228-81E58C1CC6F8}"/>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18202609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Blue Bar left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528643"/>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1"/>
            <a:ext cx="6172200" cy="524134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6411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a:extLst>
              <a:ext uri="{FF2B5EF4-FFF2-40B4-BE49-F238E27FC236}">
                <a16:creationId xmlns:a16="http://schemas.microsoft.com/office/drawing/2014/main" id="{57CB7648-BE0E-5D4F-A56E-FF137BC87E49}"/>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3687955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Curves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37149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25053606-CAB7-BF4B-9893-8FA4C4FA1AFE}"/>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29684198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Curves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4" name="Text Placeholder 2"/>
          <p:cNvSpPr>
            <a:spLocks noGrp="1"/>
          </p:cNvSpPr>
          <p:nvPr>
            <p:ph type="body" idx="1"/>
          </p:nvPr>
        </p:nvSpPr>
        <p:spPr>
          <a:xfrm>
            <a:off x="831850" y="4589463"/>
            <a:ext cx="10515600" cy="137149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D8C043DF-E42E-2646-8230-992A11056493}"/>
              </a:ext>
            </a:extLst>
          </p:cNvPr>
          <p:cNvPicPr>
            <a:picLocks noChangeAspect="1"/>
          </p:cNvPicPr>
          <p:nvPr userDrawn="1"/>
        </p:nvPicPr>
        <p:blipFill>
          <a:blip r:embed="rId3"/>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34970039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G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a:extLst>
              <a:ext uri="{FF2B5EF4-FFF2-40B4-BE49-F238E27FC236}">
                <a16:creationId xmlns:a16="http://schemas.microsoft.com/office/drawing/2014/main" id="{7A5C55C8-6450-7D4E-882F-6C2BD226E3DB}"/>
              </a:ext>
            </a:extLst>
          </p:cNvPr>
          <p:cNvPicPr>
            <a:picLocks noChangeAspect="1"/>
          </p:cNvPicPr>
          <p:nvPr userDrawn="1"/>
        </p:nvPicPr>
        <p:blipFill>
          <a:blip r:embed="rId3"/>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42364279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Content, Curv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4"/>
            <a:ext cx="10515600" cy="4194175"/>
          </a:xfr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338AA219-A95D-D941-A8D3-B30341519D12}"/>
              </a:ext>
            </a:extLst>
          </p:cNvPr>
          <p:cNvPicPr>
            <a:picLocks noChangeAspect="1"/>
          </p:cNvPicPr>
          <p:nvPr userDrawn="1"/>
        </p:nvPicPr>
        <p:blipFill>
          <a:blip r:embed="rId3"/>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10209064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Pentagons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5620473" cy="5676860"/>
          </a:xfr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hart Placeholder 7"/>
          <p:cNvSpPr>
            <a:spLocks noGrp="1"/>
          </p:cNvSpPr>
          <p:nvPr>
            <p:ph type="chart" sz="quarter" idx="10"/>
          </p:nvPr>
        </p:nvSpPr>
        <p:spPr>
          <a:xfrm>
            <a:off x="6724892" y="365125"/>
            <a:ext cx="4628908" cy="5676860"/>
          </a:xfrm>
        </p:spPr>
        <p:txBody>
          <a:bodyPr/>
          <a:lstStyle/>
          <a:p>
            <a:r>
              <a:rPr lang="en-US"/>
              <a:t>Click icon to add chart</a:t>
            </a:r>
          </a:p>
        </p:txBody>
      </p:sp>
      <p:pic>
        <p:nvPicPr>
          <p:cNvPr id="5" name="Picture 4">
            <a:extLst>
              <a:ext uri="{FF2B5EF4-FFF2-40B4-BE49-F238E27FC236}">
                <a16:creationId xmlns:a16="http://schemas.microsoft.com/office/drawing/2014/main" id="{C7EFF508-C846-F14C-A189-417594AFD638}"/>
              </a:ext>
            </a:extLst>
          </p:cNvPr>
          <p:cNvPicPr>
            <a:picLocks noChangeAspect="1"/>
          </p:cNvPicPr>
          <p:nvPr userDrawn="1"/>
        </p:nvPicPr>
        <p:blipFill>
          <a:blip r:embed="rId3"/>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3585123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cknowledgements,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49091" cy="1217485"/>
          </a:xfrm>
        </p:spPr>
        <p:txBody>
          <a:bodyPr/>
          <a:lstStyle>
            <a:lvl1pPr>
              <a:defRPr>
                <a:solidFill>
                  <a:schemeClr val="bg1"/>
                </a:solidFill>
              </a:defRPr>
            </a:lvl1pPr>
          </a:lstStyle>
          <a:p>
            <a:r>
              <a:rPr lang="en-US"/>
              <a:t>Click to edit Master title style</a:t>
            </a:r>
          </a:p>
        </p:txBody>
      </p:sp>
      <p:sp>
        <p:nvSpPr>
          <p:cNvPr id="8" name="Text Placeholder 7"/>
          <p:cNvSpPr>
            <a:spLocks noGrp="1"/>
          </p:cNvSpPr>
          <p:nvPr>
            <p:ph type="body" sz="quarter" idx="11" hasCustomPrompt="1"/>
          </p:nvPr>
        </p:nvSpPr>
        <p:spPr>
          <a:xfrm>
            <a:off x="838200" y="1662195"/>
            <a:ext cx="2438400" cy="4423015"/>
          </a:xfrm>
        </p:spPr>
        <p:txBody>
          <a:bodyPr>
            <a:normAutofit/>
          </a:bodyPr>
          <a:lstStyle>
            <a:lvl1pPr marL="0" indent="0">
              <a:lnSpc>
                <a:spcPct val="150000"/>
              </a:lnSpc>
              <a:buNone/>
              <a:defRPr sz="1600">
                <a:solidFill>
                  <a:schemeClr val="bg1"/>
                </a:solidFill>
              </a:defRPr>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18" name="Text Placeholder 7"/>
          <p:cNvSpPr>
            <a:spLocks noGrp="1"/>
          </p:cNvSpPr>
          <p:nvPr>
            <p:ph type="body" sz="quarter" idx="13" hasCustomPrompt="1"/>
          </p:nvPr>
        </p:nvSpPr>
        <p:spPr>
          <a:xfrm>
            <a:off x="6259582" y="1657427"/>
            <a:ext cx="2438400" cy="4423015"/>
          </a:xfrm>
        </p:spPr>
        <p:txBody>
          <a:bodyPr>
            <a:normAutofit/>
          </a:bodyPr>
          <a:lstStyle>
            <a:lvl1pPr marL="0" indent="0">
              <a:lnSpc>
                <a:spcPct val="150000"/>
              </a:lnSpc>
              <a:buNone/>
              <a:defRPr sz="1600">
                <a:solidFill>
                  <a:schemeClr val="bg1"/>
                </a:solidFill>
              </a:defRPr>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19" name="Text Placeholder 7"/>
          <p:cNvSpPr>
            <a:spLocks noGrp="1"/>
          </p:cNvSpPr>
          <p:nvPr>
            <p:ph type="body" sz="quarter" idx="14" hasCustomPrompt="1"/>
          </p:nvPr>
        </p:nvSpPr>
        <p:spPr>
          <a:xfrm>
            <a:off x="3548891" y="1657426"/>
            <a:ext cx="2438400" cy="4423015"/>
          </a:xfrm>
        </p:spPr>
        <p:txBody>
          <a:bodyPr>
            <a:normAutofit/>
          </a:bodyPr>
          <a:lstStyle>
            <a:lvl1pPr marL="0" indent="0">
              <a:lnSpc>
                <a:spcPct val="150000"/>
              </a:lnSpc>
              <a:buNone/>
              <a:defRPr sz="1600">
                <a:solidFill>
                  <a:schemeClr val="bg1"/>
                </a:solidFill>
              </a:defRPr>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20" name="Text Placeholder 7"/>
          <p:cNvSpPr>
            <a:spLocks noGrp="1"/>
          </p:cNvSpPr>
          <p:nvPr>
            <p:ph type="body" sz="quarter" idx="15" hasCustomPrompt="1"/>
          </p:nvPr>
        </p:nvSpPr>
        <p:spPr>
          <a:xfrm>
            <a:off x="8915400" y="1662193"/>
            <a:ext cx="2438400" cy="4423015"/>
          </a:xfrm>
        </p:spPr>
        <p:txBody>
          <a:bodyPr>
            <a:normAutofit/>
          </a:bodyPr>
          <a:lstStyle>
            <a:lvl1pPr marL="0" indent="0">
              <a:lnSpc>
                <a:spcPct val="150000"/>
              </a:lnSpc>
              <a:buNone/>
              <a:defRPr sz="1600">
                <a:solidFill>
                  <a:schemeClr val="bg1"/>
                </a:solidFill>
              </a:defRPr>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6" name="Text Placeholder 5"/>
          <p:cNvSpPr>
            <a:spLocks noGrp="1"/>
          </p:cNvSpPr>
          <p:nvPr>
            <p:ph type="body" sz="quarter" idx="16" hasCustomPrompt="1"/>
          </p:nvPr>
        </p:nvSpPr>
        <p:spPr>
          <a:xfrm>
            <a:off x="5987291" y="365125"/>
            <a:ext cx="5366507" cy="1217613"/>
          </a:xfrm>
        </p:spPr>
        <p:txBody>
          <a:bodyPr anchor="ctr">
            <a:normAutofit/>
          </a:bodyPr>
          <a:lstStyle>
            <a:lvl1pPr marL="0" indent="0">
              <a:lnSpc>
                <a:spcPct val="125000"/>
              </a:lnSpc>
              <a:buNone/>
              <a:defRPr sz="1600">
                <a:solidFill>
                  <a:schemeClr val="bg1"/>
                </a:solidFill>
              </a:defRPr>
            </a:lvl1pPr>
          </a:lstStyle>
          <a:p>
            <a:pPr lvl="0"/>
            <a:r>
              <a:rPr lang="en-US"/>
              <a:t>This work was supported by the National Center for Biotechnology Information at the National Library of Medicine, National Institutes of Health.</a:t>
            </a:r>
          </a:p>
        </p:txBody>
      </p:sp>
      <p:pic>
        <p:nvPicPr>
          <p:cNvPr id="9" name="Picture 8">
            <a:extLst>
              <a:ext uri="{FF2B5EF4-FFF2-40B4-BE49-F238E27FC236}">
                <a16:creationId xmlns:a16="http://schemas.microsoft.com/office/drawing/2014/main" id="{2D1E29DB-7FC3-4E4D-A6C3-3EB2F2B9FE11}"/>
              </a:ext>
            </a:extLst>
          </p:cNvPr>
          <p:cNvPicPr>
            <a:picLocks noChangeAspect="1"/>
          </p:cNvPicPr>
          <p:nvPr userDrawn="1"/>
        </p:nvPicPr>
        <p:blipFill>
          <a:blip r:embed="rId3"/>
          <a:stretch>
            <a:fillRect/>
          </a:stretch>
        </p:blipFill>
        <p:spPr>
          <a:xfrm>
            <a:off x="838199" y="6353793"/>
            <a:ext cx="2304256" cy="275607"/>
          </a:xfrm>
          <a:prstGeom prst="rect">
            <a:avLst/>
          </a:prstGeom>
        </p:spPr>
      </p:pic>
    </p:spTree>
    <p:extLst>
      <p:ext uri="{BB962C8B-B14F-4D97-AF65-F5344CB8AC3E}">
        <p14:creationId xmlns:p14="http://schemas.microsoft.com/office/powerpoint/2010/main" val="25649799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cknowledgements, Ligh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49091" cy="1217485"/>
          </a:xfrm>
        </p:spPr>
        <p:txBody>
          <a:bodyPr/>
          <a:lstStyle/>
          <a:p>
            <a:r>
              <a:rPr lang="en-US"/>
              <a:t>Click to edit Master title style</a:t>
            </a:r>
          </a:p>
        </p:txBody>
      </p:sp>
      <p:sp>
        <p:nvSpPr>
          <p:cNvPr id="8" name="Text Placeholder 7"/>
          <p:cNvSpPr>
            <a:spLocks noGrp="1"/>
          </p:cNvSpPr>
          <p:nvPr>
            <p:ph type="body" sz="quarter" idx="11" hasCustomPrompt="1"/>
          </p:nvPr>
        </p:nvSpPr>
        <p:spPr>
          <a:xfrm>
            <a:off x="838200" y="1662195"/>
            <a:ext cx="2438400" cy="4423015"/>
          </a:xfrm>
        </p:spPr>
        <p:txBody>
          <a:bodyPr>
            <a:normAutofit/>
          </a:bodyPr>
          <a:lstStyle>
            <a:lvl1pPr marL="0" indent="0">
              <a:lnSpc>
                <a:spcPct val="150000"/>
              </a:lnSpc>
              <a:buNone/>
              <a:defRPr sz="1600"/>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18" name="Text Placeholder 7"/>
          <p:cNvSpPr>
            <a:spLocks noGrp="1"/>
          </p:cNvSpPr>
          <p:nvPr>
            <p:ph type="body" sz="quarter" idx="13" hasCustomPrompt="1"/>
          </p:nvPr>
        </p:nvSpPr>
        <p:spPr>
          <a:xfrm>
            <a:off x="6259582" y="1657427"/>
            <a:ext cx="2438400" cy="4423015"/>
          </a:xfrm>
        </p:spPr>
        <p:txBody>
          <a:bodyPr>
            <a:normAutofit/>
          </a:bodyPr>
          <a:lstStyle>
            <a:lvl1pPr marL="0" indent="0">
              <a:lnSpc>
                <a:spcPct val="150000"/>
              </a:lnSpc>
              <a:buNone/>
              <a:defRPr sz="1600"/>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19" name="Text Placeholder 7"/>
          <p:cNvSpPr>
            <a:spLocks noGrp="1"/>
          </p:cNvSpPr>
          <p:nvPr>
            <p:ph type="body" sz="quarter" idx="14" hasCustomPrompt="1"/>
          </p:nvPr>
        </p:nvSpPr>
        <p:spPr>
          <a:xfrm>
            <a:off x="3548891" y="1657426"/>
            <a:ext cx="2438400" cy="4423015"/>
          </a:xfrm>
        </p:spPr>
        <p:txBody>
          <a:bodyPr>
            <a:normAutofit/>
          </a:bodyPr>
          <a:lstStyle>
            <a:lvl1pPr marL="0" indent="0">
              <a:lnSpc>
                <a:spcPct val="150000"/>
              </a:lnSpc>
              <a:buNone/>
              <a:defRPr sz="1600"/>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20" name="Text Placeholder 7"/>
          <p:cNvSpPr>
            <a:spLocks noGrp="1"/>
          </p:cNvSpPr>
          <p:nvPr>
            <p:ph type="body" sz="quarter" idx="15" hasCustomPrompt="1"/>
          </p:nvPr>
        </p:nvSpPr>
        <p:spPr>
          <a:xfrm>
            <a:off x="8915400" y="1662193"/>
            <a:ext cx="2438400" cy="4423015"/>
          </a:xfrm>
        </p:spPr>
        <p:txBody>
          <a:bodyPr>
            <a:normAutofit/>
          </a:bodyPr>
          <a:lstStyle>
            <a:lvl1pPr marL="0" indent="0">
              <a:lnSpc>
                <a:spcPct val="150000"/>
              </a:lnSpc>
              <a:buNone/>
              <a:defRPr sz="1600"/>
            </a:lvl1pPr>
          </a:lstStyle>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a:p>
            <a:pPr lvl="0"/>
            <a:r>
              <a:rPr lang="en-US"/>
              <a:t>Name</a:t>
            </a:r>
          </a:p>
        </p:txBody>
      </p:sp>
      <p:sp>
        <p:nvSpPr>
          <p:cNvPr id="6" name="Text Placeholder 5"/>
          <p:cNvSpPr>
            <a:spLocks noGrp="1"/>
          </p:cNvSpPr>
          <p:nvPr>
            <p:ph type="body" sz="quarter" idx="16" hasCustomPrompt="1"/>
          </p:nvPr>
        </p:nvSpPr>
        <p:spPr>
          <a:xfrm>
            <a:off x="6028944" y="369080"/>
            <a:ext cx="5334000" cy="1217613"/>
          </a:xfrm>
        </p:spPr>
        <p:txBody>
          <a:bodyPr anchor="ctr">
            <a:normAutofit/>
          </a:bodyPr>
          <a:lstStyle>
            <a:lvl1pPr marL="0" indent="0">
              <a:lnSpc>
                <a:spcPct val="125000"/>
              </a:lnSpc>
              <a:buNone/>
              <a:defRPr sz="1600"/>
            </a:lvl1pPr>
          </a:lstStyle>
          <a:p>
            <a:pPr lvl="0"/>
            <a:r>
              <a:rPr lang="en-US"/>
              <a:t>This work was supported by the National Center for Biotechnology Information at the National Library of Medicine, National Institutes of Health.</a:t>
            </a:r>
          </a:p>
        </p:txBody>
      </p:sp>
      <p:pic>
        <p:nvPicPr>
          <p:cNvPr id="3" name="Picture 2">
            <a:extLst>
              <a:ext uri="{FF2B5EF4-FFF2-40B4-BE49-F238E27FC236}">
                <a16:creationId xmlns:a16="http://schemas.microsoft.com/office/drawing/2014/main" id="{6DA8952D-0504-BA41-980C-52EC5A156E15}"/>
              </a:ext>
            </a:extLst>
          </p:cNvPr>
          <p:cNvPicPr>
            <a:picLocks noChangeAspect="1"/>
          </p:cNvPicPr>
          <p:nvPr userDrawn="1"/>
        </p:nvPicPr>
        <p:blipFill>
          <a:blip r:embed="rId2"/>
          <a:stretch>
            <a:fillRect/>
          </a:stretch>
        </p:blipFill>
        <p:spPr>
          <a:xfrm>
            <a:off x="837865" y="6353753"/>
            <a:ext cx="2304589" cy="275647"/>
          </a:xfrm>
          <a:prstGeom prst="rect">
            <a:avLst/>
          </a:prstGeom>
        </p:spPr>
      </p:pic>
    </p:spTree>
    <p:extLst>
      <p:ext uri="{BB962C8B-B14F-4D97-AF65-F5344CB8AC3E}">
        <p14:creationId xmlns:p14="http://schemas.microsoft.com/office/powerpoint/2010/main" val="177335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 Plai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838200" y="1920875"/>
            <a:ext cx="10515600" cy="3930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8200" y="6236208"/>
            <a:ext cx="10515600" cy="309970"/>
          </a:xfrm>
          <a:prstGeom prst="rect">
            <a:avLst/>
          </a:prstGeom>
        </p:spPr>
      </p:pic>
    </p:spTree>
    <p:extLst>
      <p:ext uri="{BB962C8B-B14F-4D97-AF65-F5344CB8AC3E}">
        <p14:creationId xmlns:p14="http://schemas.microsoft.com/office/powerpoint/2010/main" val="1516005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with foot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EBA567-2CA1-9149-A4FA-3797D5217A39}"/>
              </a:ext>
            </a:extLst>
          </p:cNvPr>
          <p:cNvPicPr>
            <a:picLocks noChangeAspect="1"/>
          </p:cNvPicPr>
          <p:nvPr userDrawn="1"/>
        </p:nvPicPr>
        <p:blipFill>
          <a:blip r:embed="rId2"/>
          <a:stretch>
            <a:fillRect/>
          </a:stretch>
        </p:blipFill>
        <p:spPr>
          <a:xfrm>
            <a:off x="837866" y="6355080"/>
            <a:ext cx="2304589" cy="274320"/>
          </a:xfrm>
          <a:prstGeom prst="rect">
            <a:avLst/>
          </a:prstGeom>
        </p:spPr>
      </p:pic>
      <p:sp>
        <p:nvSpPr>
          <p:cNvPr id="2" name="Footer Placeholder 1">
            <a:extLst>
              <a:ext uri="{FF2B5EF4-FFF2-40B4-BE49-F238E27FC236}">
                <a16:creationId xmlns:a16="http://schemas.microsoft.com/office/drawing/2014/main" id="{5E0E9048-E61C-2D4B-A9B5-9E342B77CE30}"/>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1C77572-BC64-1D40-B7BA-DCE425BFF4FE}"/>
              </a:ext>
            </a:extLst>
          </p:cNvPr>
          <p:cNvSpPr>
            <a:spLocks noGrp="1"/>
          </p:cNvSpPr>
          <p:nvPr>
            <p:ph type="sldNum" sz="quarter" idx="11"/>
          </p:nvPr>
        </p:nvSpPr>
        <p:spPr/>
        <p:txBody>
          <a:bodyPr/>
          <a:lstStyle/>
          <a:p>
            <a:pPr algn="ctr"/>
            <a:fld id="{C3780821-FBE7-474D-AA67-5368075B1843}" type="slidenum">
              <a:rPr lang="en-US" smtClean="0"/>
              <a:pPr algn="ctr"/>
              <a:t>‹#›</a:t>
            </a:fld>
            <a:endParaRPr lang="en-US"/>
          </a:p>
        </p:txBody>
      </p:sp>
    </p:spTree>
    <p:extLst>
      <p:ext uri="{BB962C8B-B14F-4D97-AF65-F5344CB8AC3E}">
        <p14:creationId xmlns:p14="http://schemas.microsoft.com/office/powerpoint/2010/main" val="31522026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793F18-1A73-44C6-8107-FA5521188825}"/>
              </a:ext>
            </a:extLst>
          </p:cNvPr>
          <p:cNvSpPr>
            <a:spLocks noGrp="1"/>
          </p:cNvSpPr>
          <p:nvPr>
            <p:ph type="dt" sz="half" idx="10"/>
          </p:nvPr>
        </p:nvSpPr>
        <p:spPr/>
        <p:txBody>
          <a:bodyPr/>
          <a:lstStyle/>
          <a:p>
            <a:fld id="{13997804-1960-4580-AE50-EF1136771C87}" type="datetimeFigureOut">
              <a:rPr lang="en-US" smtClean="0"/>
              <a:t>10/7/24</a:t>
            </a:fld>
            <a:endParaRPr lang="en-US"/>
          </a:p>
        </p:txBody>
      </p:sp>
      <p:sp>
        <p:nvSpPr>
          <p:cNvPr id="3" name="Footer Placeholder 2">
            <a:extLst>
              <a:ext uri="{FF2B5EF4-FFF2-40B4-BE49-F238E27FC236}">
                <a16:creationId xmlns:a16="http://schemas.microsoft.com/office/drawing/2014/main" id="{5CBB686B-4B92-479C-BD00-D1A018D0AB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4CBBE1-12DD-4F3F-9276-B651DD7C61A4}"/>
              </a:ext>
            </a:extLst>
          </p:cNvPr>
          <p:cNvSpPr>
            <a:spLocks noGrp="1"/>
          </p:cNvSpPr>
          <p:nvPr>
            <p:ph type="sldNum" sz="quarter" idx="12"/>
          </p:nvPr>
        </p:nvSpPr>
        <p:spPr/>
        <p:txBody>
          <a:bodyPr/>
          <a:lstStyle/>
          <a:p>
            <a:fld id="{B6250F61-407C-401B-B7AA-B462B8E5F5A7}" type="slidenum">
              <a:rPr lang="en-US" smtClean="0"/>
              <a:t>‹#›</a:t>
            </a:fld>
            <a:endParaRPr lang="en-US"/>
          </a:p>
        </p:txBody>
      </p:sp>
    </p:spTree>
    <p:extLst>
      <p:ext uri="{BB962C8B-B14F-4D97-AF65-F5344CB8AC3E}">
        <p14:creationId xmlns:p14="http://schemas.microsoft.com/office/powerpoint/2010/main" val="317251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theme" Target="../theme/theme2.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DD52CD-0221-5A95-B929-A4E73C965D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E4D00B-2CC9-8D0A-1C2E-9BCED182CE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1CB643-45F5-1C83-7ABD-4BB588C5F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E5A43D-108E-4B40-9D64-F06E26B54418}" type="datetimeFigureOut">
              <a:rPr lang="en-US" smtClean="0"/>
              <a:t>10/7/24</a:t>
            </a:fld>
            <a:endParaRPr lang="en-US"/>
          </a:p>
        </p:txBody>
      </p:sp>
      <p:sp>
        <p:nvSpPr>
          <p:cNvPr id="5" name="Footer Placeholder 4">
            <a:extLst>
              <a:ext uri="{FF2B5EF4-FFF2-40B4-BE49-F238E27FC236}">
                <a16:creationId xmlns:a16="http://schemas.microsoft.com/office/drawing/2014/main" id="{B4FA46DC-EB82-1415-49AF-D560303E48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5E8441-3549-B9D4-DA17-767299553D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B057D-5E83-8743-99E1-916EBC14C48A}" type="slidenum">
              <a:rPr lang="en-US" smtClean="0"/>
              <a:t>‹#›</a:t>
            </a:fld>
            <a:endParaRPr lang="en-US"/>
          </a:p>
        </p:txBody>
      </p:sp>
    </p:spTree>
    <p:extLst>
      <p:ext uri="{BB962C8B-B14F-4D97-AF65-F5344CB8AC3E}">
        <p14:creationId xmlns:p14="http://schemas.microsoft.com/office/powerpoint/2010/main" val="1064208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9" r:id="rId13"/>
    <p:sldLayoutId id="2147483691" r:id="rId14"/>
    <p:sldLayoutId id="214748369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34301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p:titleStyle>
    <p:bodyStyle>
      <a:lvl1pPr marL="228600" indent="-228600" algn="l" defTabSz="914400" rtl="0" eaLnBrk="1" latinLnBrk="0" hangingPunct="1">
        <a:lnSpc>
          <a:spcPct val="125000"/>
        </a:lnSpc>
        <a:spcBef>
          <a:spcPts val="1000"/>
        </a:spcBef>
        <a:buFont typeface="Arial"/>
        <a:buChar char="•"/>
        <a:defRPr sz="3000" b="0" i="0" kern="1200">
          <a:solidFill>
            <a:schemeClr val="tx1"/>
          </a:solidFill>
          <a:latin typeface="Helvetica" charset="0"/>
          <a:ea typeface="Helvetica" charset="0"/>
          <a:cs typeface="Helvetica" charset="0"/>
        </a:defRPr>
      </a:lvl1pPr>
      <a:lvl2pPr marL="685800" indent="-228600" algn="l" defTabSz="914400" rtl="0" eaLnBrk="1" latinLnBrk="0" hangingPunct="1">
        <a:lnSpc>
          <a:spcPct val="125000"/>
        </a:lnSpc>
        <a:spcBef>
          <a:spcPts val="500"/>
        </a:spcBef>
        <a:buFont typeface="Arial"/>
        <a:buChar char="•"/>
        <a:defRPr sz="2800" b="0" i="0" kern="1200">
          <a:solidFill>
            <a:schemeClr val="tx1"/>
          </a:solidFill>
          <a:latin typeface="Helvetica" charset="0"/>
          <a:ea typeface="Helvetica" charset="0"/>
          <a:cs typeface="Helvetica" charset="0"/>
        </a:defRPr>
      </a:lvl2pPr>
      <a:lvl3pPr marL="1143000" indent="-228600" algn="l" defTabSz="914400" rtl="0" eaLnBrk="1" latinLnBrk="0" hangingPunct="1">
        <a:lnSpc>
          <a:spcPct val="125000"/>
        </a:lnSpc>
        <a:spcBef>
          <a:spcPts val="500"/>
        </a:spcBef>
        <a:buFont typeface="Arial"/>
        <a:buChar char="•"/>
        <a:defRPr sz="2400" b="0" i="0" kern="1200">
          <a:solidFill>
            <a:schemeClr val="tx1"/>
          </a:solidFill>
          <a:latin typeface="Helvetica" charset="0"/>
          <a:ea typeface="Helvetica" charset="0"/>
          <a:cs typeface="Helvetica" charset="0"/>
        </a:defRPr>
      </a:lvl3pPr>
      <a:lvl4pPr marL="1600200" indent="-228600" algn="l" defTabSz="914400" rtl="0" eaLnBrk="1" latinLnBrk="0" hangingPunct="1">
        <a:lnSpc>
          <a:spcPct val="125000"/>
        </a:lnSpc>
        <a:spcBef>
          <a:spcPts val="500"/>
        </a:spcBef>
        <a:buFont typeface="Arial"/>
        <a:buChar char="•"/>
        <a:defRPr sz="2000" b="0" i="0" kern="1200">
          <a:solidFill>
            <a:schemeClr val="tx1"/>
          </a:solidFill>
          <a:latin typeface="Helvetica" charset="0"/>
          <a:ea typeface="Helvetica" charset="0"/>
          <a:cs typeface="Helvetica" charset="0"/>
        </a:defRPr>
      </a:lvl4pPr>
      <a:lvl5pPr marL="2057400" indent="-228600" algn="l" defTabSz="914400" rtl="0" eaLnBrk="1" latinLnBrk="0" hangingPunct="1">
        <a:lnSpc>
          <a:spcPct val="125000"/>
        </a:lnSpc>
        <a:spcBef>
          <a:spcPts val="500"/>
        </a:spcBef>
        <a:buFont typeface="Arial"/>
        <a:buChar char="•"/>
        <a:defRPr sz="1800" b="0" i="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ncbi/amr/wiki"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6DC64-FE55-7B4F-A3D9-AE5528BBB901}"/>
              </a:ext>
            </a:extLst>
          </p:cNvPr>
          <p:cNvSpPr>
            <a:spLocks noGrp="1"/>
          </p:cNvSpPr>
          <p:nvPr>
            <p:ph type="title"/>
          </p:nvPr>
        </p:nvSpPr>
        <p:spPr/>
        <p:txBody>
          <a:bodyPr>
            <a:normAutofit fontScale="90000"/>
          </a:bodyPr>
          <a:lstStyle/>
          <a:p>
            <a:r>
              <a:rPr lang="en-US" dirty="0"/>
              <a:t>ASM-NGS Workshop NCBI Pathogen Detection</a:t>
            </a:r>
          </a:p>
        </p:txBody>
      </p:sp>
      <p:sp>
        <p:nvSpPr>
          <p:cNvPr id="3" name="Text Placeholder 2">
            <a:extLst>
              <a:ext uri="{FF2B5EF4-FFF2-40B4-BE49-F238E27FC236}">
                <a16:creationId xmlns:a16="http://schemas.microsoft.com/office/drawing/2014/main" id="{5C3F5B91-1237-B746-B277-D96E74564BF2}"/>
              </a:ext>
            </a:extLst>
          </p:cNvPr>
          <p:cNvSpPr>
            <a:spLocks noGrp="1"/>
          </p:cNvSpPr>
          <p:nvPr>
            <p:ph type="body" sz="quarter" idx="10"/>
          </p:nvPr>
        </p:nvSpPr>
        <p:spPr/>
        <p:txBody>
          <a:bodyPr/>
          <a:lstStyle/>
          <a:p>
            <a:r>
              <a:rPr lang="en-US" dirty="0"/>
              <a:t>Arjun Prasad, Michael Feldgarden, Martin Shumway</a:t>
            </a:r>
          </a:p>
        </p:txBody>
      </p:sp>
    </p:spTree>
    <p:extLst>
      <p:ext uri="{BB962C8B-B14F-4D97-AF65-F5344CB8AC3E}">
        <p14:creationId xmlns:p14="http://schemas.microsoft.com/office/powerpoint/2010/main" val="3703977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6ECA7491-5FBD-1F94-6835-A477E8C206F3}"/>
              </a:ext>
              <a:ext uri="{C183D7F6-B498-43B3-948B-1728B52AA6E4}">
                <adec:decorative xmlns:adec="http://schemas.microsoft.com/office/drawing/2017/decorative" val="1"/>
              </a:ext>
            </a:extLst>
          </p:cNvPr>
          <p:cNvGrpSpPr/>
          <p:nvPr/>
        </p:nvGrpSpPr>
        <p:grpSpPr>
          <a:xfrm>
            <a:off x="533400" y="381000"/>
            <a:ext cx="10754172" cy="5822261"/>
            <a:chOff x="533400" y="381000"/>
            <a:chExt cx="10754172" cy="5822261"/>
          </a:xfrm>
        </p:grpSpPr>
        <p:sp>
          <p:nvSpPr>
            <p:cNvPr id="5" name="TextBox 4">
              <a:extLst>
                <a:ext uri="{FF2B5EF4-FFF2-40B4-BE49-F238E27FC236}">
                  <a16:creationId xmlns:a16="http://schemas.microsoft.com/office/drawing/2014/main" id="{55BAF201-C3B1-497C-800B-CC28A285FA32}"/>
                </a:ext>
              </a:extLst>
            </p:cNvPr>
            <p:cNvSpPr txBox="1"/>
            <p:nvPr/>
          </p:nvSpPr>
          <p:spPr>
            <a:xfrm>
              <a:off x="2629247" y="381000"/>
              <a:ext cx="5174815"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NCBI Pathogen Detection Pipeline</a:t>
              </a:r>
            </a:p>
          </p:txBody>
        </p:sp>
        <p:grpSp>
          <p:nvGrpSpPr>
            <p:cNvPr id="6" name="Group 5">
              <a:extLst>
                <a:ext uri="{FF2B5EF4-FFF2-40B4-BE49-F238E27FC236}">
                  <a16:creationId xmlns:a16="http://schemas.microsoft.com/office/drawing/2014/main" id="{A9DF2845-5844-4876-8D88-74D64329490A}"/>
                </a:ext>
              </a:extLst>
            </p:cNvPr>
            <p:cNvGrpSpPr/>
            <p:nvPr/>
          </p:nvGrpSpPr>
          <p:grpSpPr>
            <a:xfrm>
              <a:off x="533400" y="997558"/>
              <a:ext cx="10754172" cy="5205703"/>
              <a:chOff x="31523" y="115754"/>
              <a:chExt cx="12451211" cy="6710277"/>
            </a:xfrm>
          </p:grpSpPr>
          <p:sp>
            <p:nvSpPr>
              <p:cNvPr id="7" name="Rounded Rectangle 111">
                <a:extLst>
                  <a:ext uri="{FF2B5EF4-FFF2-40B4-BE49-F238E27FC236}">
                    <a16:creationId xmlns:a16="http://schemas.microsoft.com/office/drawing/2014/main" id="{7C49B8FA-86B1-485A-A8FE-850E4DB20BE5}"/>
                  </a:ext>
                </a:extLst>
              </p:cNvPr>
              <p:cNvSpPr/>
              <p:nvPr/>
            </p:nvSpPr>
            <p:spPr>
              <a:xfrm>
                <a:off x="6660806" y="115754"/>
                <a:ext cx="5821928" cy="6513646"/>
              </a:xfrm>
              <a:prstGeom prst="roundRect">
                <a:avLst/>
              </a:prstGeom>
              <a:solidFill>
                <a:schemeClr val="accent1">
                  <a:alpha val="12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A3BD6DA-5F77-42D4-886C-8DADED01CA42}"/>
                  </a:ext>
                </a:extLst>
              </p:cNvPr>
              <p:cNvSpPr/>
              <p:nvPr/>
            </p:nvSpPr>
            <p:spPr>
              <a:xfrm>
                <a:off x="6170556" y="993069"/>
                <a:ext cx="994117" cy="48169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AE2C7ED7-3775-405D-B668-631EE3DF1E34}"/>
                  </a:ext>
                </a:extLst>
              </p:cNvPr>
              <p:cNvGrpSpPr/>
              <p:nvPr/>
            </p:nvGrpSpPr>
            <p:grpSpPr>
              <a:xfrm>
                <a:off x="2217556" y="1608978"/>
                <a:ext cx="3985559" cy="817256"/>
                <a:chOff x="2235135" y="2972082"/>
                <a:chExt cx="3985559" cy="817256"/>
              </a:xfrm>
            </p:grpSpPr>
            <p:sp>
              <p:nvSpPr>
                <p:cNvPr id="49" name="Rounded Rectangle 19">
                  <a:extLst>
                    <a:ext uri="{FF2B5EF4-FFF2-40B4-BE49-F238E27FC236}">
                      <a16:creationId xmlns:a16="http://schemas.microsoft.com/office/drawing/2014/main" id="{99F0D0E2-9D09-43AD-931C-A523397DA34D}"/>
                    </a:ext>
                  </a:extLst>
                </p:cNvPr>
                <p:cNvSpPr/>
                <p:nvPr/>
              </p:nvSpPr>
              <p:spPr>
                <a:xfrm>
                  <a:off x="2235135" y="2972082"/>
                  <a:ext cx="1189818" cy="817256"/>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4AF82B7C-F11A-4FE3-8676-823105A215BA}"/>
                    </a:ext>
                  </a:extLst>
                </p:cNvPr>
                <p:cNvGrpSpPr/>
                <p:nvPr/>
              </p:nvGrpSpPr>
              <p:grpSpPr>
                <a:xfrm>
                  <a:off x="2348757" y="3095596"/>
                  <a:ext cx="3871937" cy="573422"/>
                  <a:chOff x="2348757" y="3095596"/>
                  <a:chExt cx="3871937" cy="573422"/>
                </a:xfrm>
              </p:grpSpPr>
              <p:pic>
                <p:nvPicPr>
                  <p:cNvPr id="51" name="Picture 50">
                    <a:extLst>
                      <a:ext uri="{FF2B5EF4-FFF2-40B4-BE49-F238E27FC236}">
                        <a16:creationId xmlns:a16="http://schemas.microsoft.com/office/drawing/2014/main" id="{01327326-D949-40D2-8E5A-07659FDE76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757" y="3095596"/>
                    <a:ext cx="969356" cy="573422"/>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0" scaled="1"/>
                    <a:tileRect/>
                  </a:gradFill>
                </p:spPr>
              </p:pic>
              <p:cxnSp>
                <p:nvCxnSpPr>
                  <p:cNvPr id="52" name="Straight Arrow Connector 51">
                    <a:extLst>
                      <a:ext uri="{FF2B5EF4-FFF2-40B4-BE49-F238E27FC236}">
                        <a16:creationId xmlns:a16="http://schemas.microsoft.com/office/drawing/2014/main" id="{57D150D4-16F2-4FC6-A2D1-00CCE7A4AA6E}"/>
                      </a:ext>
                    </a:extLst>
                  </p:cNvPr>
                  <p:cNvCxnSpPr/>
                  <p:nvPr/>
                </p:nvCxnSpPr>
                <p:spPr>
                  <a:xfrm>
                    <a:off x="3435291" y="3380710"/>
                    <a:ext cx="2785403" cy="0"/>
                  </a:xfrm>
                  <a:prstGeom prst="straightConnector1">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0" scaled="1"/>
                    <a:tileRect/>
                  </a:grad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0" name="Group 9">
                <a:extLst>
                  <a:ext uri="{FF2B5EF4-FFF2-40B4-BE49-F238E27FC236}">
                    <a16:creationId xmlns:a16="http://schemas.microsoft.com/office/drawing/2014/main" id="{6ECC8670-21F3-430E-B1BE-679A9B70EC1B}"/>
                  </a:ext>
                </a:extLst>
              </p:cNvPr>
              <p:cNvGrpSpPr/>
              <p:nvPr/>
            </p:nvGrpSpPr>
            <p:grpSpPr>
              <a:xfrm>
                <a:off x="2217556" y="731319"/>
                <a:ext cx="4018462" cy="751026"/>
                <a:chOff x="2217556" y="731319"/>
                <a:chExt cx="4018462" cy="751026"/>
              </a:xfrm>
            </p:grpSpPr>
            <p:sp>
              <p:nvSpPr>
                <p:cNvPr id="46" name="Rounded Rectangle 28">
                  <a:extLst>
                    <a:ext uri="{FF2B5EF4-FFF2-40B4-BE49-F238E27FC236}">
                      <a16:creationId xmlns:a16="http://schemas.microsoft.com/office/drawing/2014/main" id="{8743CCDE-93D6-474E-AC37-4B89B267A1A8}"/>
                    </a:ext>
                  </a:extLst>
                </p:cNvPr>
                <p:cNvSpPr/>
                <p:nvPr/>
              </p:nvSpPr>
              <p:spPr>
                <a:xfrm>
                  <a:off x="2217556" y="731319"/>
                  <a:ext cx="1233059" cy="75102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pic>
              <p:nvPicPr>
                <p:cNvPr id="47" name="Picture 46">
                  <a:extLst>
                    <a:ext uri="{FF2B5EF4-FFF2-40B4-BE49-F238E27FC236}">
                      <a16:creationId xmlns:a16="http://schemas.microsoft.com/office/drawing/2014/main" id="{5AAD4B44-D915-4F3C-B3B6-2EAB71DCC6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281" y="899746"/>
                  <a:ext cx="1090958" cy="484871"/>
                </a:xfrm>
                <a:prstGeom prst="rect">
                  <a:avLst/>
                </a:prstGeom>
                <a:solidFill>
                  <a:schemeClr val="accent1"/>
                </a:solidFill>
              </p:spPr>
            </p:pic>
            <p:cxnSp>
              <p:nvCxnSpPr>
                <p:cNvPr id="48" name="Straight Arrow Connector 47">
                  <a:extLst>
                    <a:ext uri="{FF2B5EF4-FFF2-40B4-BE49-F238E27FC236}">
                      <a16:creationId xmlns:a16="http://schemas.microsoft.com/office/drawing/2014/main" id="{BC1A0C07-95DA-4F30-901C-0CB8A37E5421}"/>
                    </a:ext>
                  </a:extLst>
                </p:cNvPr>
                <p:cNvCxnSpPr/>
                <p:nvPr/>
              </p:nvCxnSpPr>
              <p:spPr>
                <a:xfrm>
                  <a:off x="3450615" y="1236908"/>
                  <a:ext cx="2785403" cy="0"/>
                </a:xfrm>
                <a:prstGeom prst="straightConnector1">
                  <a:avLst/>
                </a:prstGeom>
                <a:gradFill flip="none" rotWithShape="1">
                  <a:gsLst>
                    <a:gs pos="39000">
                      <a:schemeClr val="tx2">
                        <a:lumMod val="20000"/>
                        <a:lumOff val="80000"/>
                      </a:schemeClr>
                    </a:gs>
                    <a:gs pos="62000">
                      <a:schemeClr val="tx2">
                        <a:lumMod val="20000"/>
                        <a:lumOff val="80000"/>
                      </a:schemeClr>
                    </a:gs>
                    <a:gs pos="8000">
                      <a:schemeClr val="tx2">
                        <a:lumMod val="60000"/>
                        <a:lumOff val="40000"/>
                      </a:schemeClr>
                    </a:gs>
                  </a:gsLst>
                  <a:lin ang="0" scaled="1"/>
                  <a:tileRect/>
                </a:grad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CC0AC917-A1E4-46C9-8102-95EBF33BC349}"/>
                  </a:ext>
                </a:extLst>
              </p:cNvPr>
              <p:cNvGrpSpPr/>
              <p:nvPr/>
            </p:nvGrpSpPr>
            <p:grpSpPr>
              <a:xfrm>
                <a:off x="2209824" y="2552867"/>
                <a:ext cx="3967301" cy="691347"/>
                <a:chOff x="2235135" y="1582276"/>
                <a:chExt cx="3967301" cy="691347"/>
              </a:xfrm>
            </p:grpSpPr>
            <p:sp>
              <p:nvSpPr>
                <p:cNvPr id="44" name="Rounded Rectangle 48">
                  <a:extLst>
                    <a:ext uri="{FF2B5EF4-FFF2-40B4-BE49-F238E27FC236}">
                      <a16:creationId xmlns:a16="http://schemas.microsoft.com/office/drawing/2014/main" id="{05A15DCC-1A70-459D-9CF7-D44FCF8732D3}"/>
                    </a:ext>
                  </a:extLst>
                </p:cNvPr>
                <p:cNvSpPr/>
                <p:nvPr/>
              </p:nvSpPr>
              <p:spPr>
                <a:xfrm>
                  <a:off x="2235135" y="1582276"/>
                  <a:ext cx="1247360" cy="69134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cxnSp>
              <p:nvCxnSpPr>
                <p:cNvPr id="45" name="Straight Arrow Connector 44">
                  <a:extLst>
                    <a:ext uri="{FF2B5EF4-FFF2-40B4-BE49-F238E27FC236}">
                      <a16:creationId xmlns:a16="http://schemas.microsoft.com/office/drawing/2014/main" id="{54340804-593C-4B2D-9ACF-E82283572130}"/>
                    </a:ext>
                  </a:extLst>
                </p:cNvPr>
                <p:cNvCxnSpPr>
                  <a:stCxn id="44" idx="3"/>
                </p:cNvCxnSpPr>
                <p:nvPr/>
              </p:nvCxnSpPr>
              <p:spPr>
                <a:xfrm flipV="1">
                  <a:off x="3482495" y="1927514"/>
                  <a:ext cx="2719941" cy="436"/>
                </a:xfrm>
                <a:prstGeom prst="straightConnector1">
                  <a:avLst/>
                </a:prstGeom>
                <a:gradFill flip="none" rotWithShape="1">
                  <a:gsLst>
                    <a:gs pos="39000">
                      <a:schemeClr val="tx2">
                        <a:lumMod val="20000"/>
                        <a:lumOff val="80000"/>
                      </a:schemeClr>
                    </a:gs>
                    <a:gs pos="62000">
                      <a:schemeClr val="tx2">
                        <a:lumMod val="20000"/>
                        <a:lumOff val="80000"/>
                      </a:schemeClr>
                    </a:gs>
                    <a:gs pos="8000">
                      <a:schemeClr val="tx2">
                        <a:lumMod val="60000"/>
                        <a:lumOff val="40000"/>
                      </a:schemeClr>
                    </a:gs>
                  </a:gsLst>
                  <a:lin ang="0" scaled="1"/>
                  <a:tileRect/>
                </a:grad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3F0E450D-579B-495C-B45F-673681173FD6}"/>
                  </a:ext>
                </a:extLst>
              </p:cNvPr>
              <p:cNvGrpSpPr/>
              <p:nvPr/>
            </p:nvGrpSpPr>
            <p:grpSpPr>
              <a:xfrm>
                <a:off x="1509566" y="5232993"/>
                <a:ext cx="4691988" cy="560138"/>
                <a:chOff x="1116149" y="1035418"/>
                <a:chExt cx="5109528" cy="560138"/>
              </a:xfrm>
              <a:gradFill flip="none" rotWithShape="1">
                <a:gsLst>
                  <a:gs pos="100000">
                    <a:schemeClr val="accent1">
                      <a:lumMod val="0"/>
                      <a:lumOff val="100000"/>
                    </a:schemeClr>
                  </a:gs>
                  <a:gs pos="100000">
                    <a:schemeClr val="accent1">
                      <a:lumMod val="0"/>
                      <a:lumOff val="100000"/>
                    </a:schemeClr>
                  </a:gs>
                  <a:gs pos="0">
                    <a:schemeClr val="accent1">
                      <a:lumMod val="100000"/>
                    </a:schemeClr>
                  </a:gs>
                </a:gsLst>
                <a:lin ang="0" scaled="1"/>
                <a:tileRect/>
              </a:gradFill>
            </p:grpSpPr>
            <p:sp>
              <p:nvSpPr>
                <p:cNvPr id="42" name="Rounded Rectangle 67">
                  <a:extLst>
                    <a:ext uri="{FF2B5EF4-FFF2-40B4-BE49-F238E27FC236}">
                      <a16:creationId xmlns:a16="http://schemas.microsoft.com/office/drawing/2014/main" id="{6EE34B47-8B8B-4153-AD05-75E152A5E004}"/>
                    </a:ext>
                  </a:extLst>
                </p:cNvPr>
                <p:cNvSpPr/>
                <p:nvPr/>
              </p:nvSpPr>
              <p:spPr>
                <a:xfrm>
                  <a:off x="1116149" y="1035418"/>
                  <a:ext cx="2147539" cy="5601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latin typeface="Arial" panose="020B0604020202020204" pitchFamily="34" charset="0"/>
                      <a:cs typeface="Arial" panose="020B0604020202020204" pitchFamily="34" charset="0"/>
                    </a:rPr>
                    <a:t>Clinical sources</a:t>
                  </a:r>
                </a:p>
              </p:txBody>
            </p:sp>
            <p:cxnSp>
              <p:nvCxnSpPr>
                <p:cNvPr id="43" name="Straight Arrow Connector 42">
                  <a:extLst>
                    <a:ext uri="{FF2B5EF4-FFF2-40B4-BE49-F238E27FC236}">
                      <a16:creationId xmlns:a16="http://schemas.microsoft.com/office/drawing/2014/main" id="{D892E1B3-8AF9-48E4-9031-ECFF35A7EB8F}"/>
                    </a:ext>
                  </a:extLst>
                </p:cNvPr>
                <p:cNvCxnSpPr>
                  <a:stCxn id="42" idx="3"/>
                </p:cNvCxnSpPr>
                <p:nvPr/>
              </p:nvCxnSpPr>
              <p:spPr>
                <a:xfrm>
                  <a:off x="3263688" y="1315487"/>
                  <a:ext cx="2961989" cy="1307"/>
                </a:xfrm>
                <a:prstGeom prst="straightConnector1">
                  <a:avLst/>
                </a:prstGeom>
                <a:grp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6168CFA7-10D6-40E9-B213-6810D5156337}"/>
                  </a:ext>
                </a:extLst>
              </p:cNvPr>
              <p:cNvSpPr txBox="1"/>
              <p:nvPr/>
            </p:nvSpPr>
            <p:spPr>
              <a:xfrm rot="16200000">
                <a:off x="5989280" y="2972970"/>
                <a:ext cx="1343515" cy="605786"/>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NCBI</a:t>
                </a:r>
              </a:p>
            </p:txBody>
          </p:sp>
          <p:grpSp>
            <p:nvGrpSpPr>
              <p:cNvPr id="14" name="Group 13">
                <a:extLst>
                  <a:ext uri="{FF2B5EF4-FFF2-40B4-BE49-F238E27FC236}">
                    <a16:creationId xmlns:a16="http://schemas.microsoft.com/office/drawing/2014/main" id="{3053C77D-B9D7-478E-85E1-EB2025208B5B}"/>
                  </a:ext>
                </a:extLst>
              </p:cNvPr>
              <p:cNvGrpSpPr/>
              <p:nvPr/>
            </p:nvGrpSpPr>
            <p:grpSpPr>
              <a:xfrm>
                <a:off x="7331757" y="1240441"/>
                <a:ext cx="1409230" cy="3574443"/>
                <a:chOff x="7737227" y="-327824"/>
                <a:chExt cx="1409230" cy="2800467"/>
              </a:xfrm>
              <a:solidFill>
                <a:schemeClr val="accent4">
                  <a:lumMod val="40000"/>
                  <a:lumOff val="60000"/>
                </a:schemeClr>
              </a:solidFill>
            </p:grpSpPr>
            <p:sp>
              <p:nvSpPr>
                <p:cNvPr id="38" name="Flowchart: Magnetic Disk 37">
                  <a:extLst>
                    <a:ext uri="{FF2B5EF4-FFF2-40B4-BE49-F238E27FC236}">
                      <a16:creationId xmlns:a16="http://schemas.microsoft.com/office/drawing/2014/main" id="{214ADA61-0C22-40D3-ACBE-79BFFD6E2F02}"/>
                    </a:ext>
                  </a:extLst>
                </p:cNvPr>
                <p:cNvSpPr/>
                <p:nvPr/>
              </p:nvSpPr>
              <p:spPr>
                <a:xfrm>
                  <a:off x="7737228" y="418868"/>
                  <a:ext cx="1406771" cy="560390"/>
                </a:xfrm>
                <a:prstGeom prst="flowChartMagneticDisk">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err="1">
                      <a:solidFill>
                        <a:schemeClr val="tx1"/>
                      </a:solidFill>
                      <a:latin typeface="Arial" panose="020B0604020202020204" pitchFamily="34" charset="0"/>
                      <a:cs typeface="Arial" panose="020B0604020202020204" pitchFamily="34" charset="0"/>
                    </a:rPr>
                    <a:t>BioSample</a:t>
                  </a:r>
                  <a:endParaRPr lang="en-US" sz="1400">
                    <a:solidFill>
                      <a:schemeClr val="tx1"/>
                    </a:solidFill>
                    <a:latin typeface="Arial" panose="020B0604020202020204" pitchFamily="34" charset="0"/>
                    <a:cs typeface="Arial" panose="020B0604020202020204" pitchFamily="34" charset="0"/>
                  </a:endParaRPr>
                </a:p>
              </p:txBody>
            </p:sp>
            <p:sp>
              <p:nvSpPr>
                <p:cNvPr id="39" name="Flowchart: Magnetic Disk 38">
                  <a:extLst>
                    <a:ext uri="{FF2B5EF4-FFF2-40B4-BE49-F238E27FC236}">
                      <a16:creationId xmlns:a16="http://schemas.microsoft.com/office/drawing/2014/main" id="{E4229EE1-BF76-4833-9443-1ACB13029D0C}"/>
                    </a:ext>
                  </a:extLst>
                </p:cNvPr>
                <p:cNvSpPr/>
                <p:nvPr/>
              </p:nvSpPr>
              <p:spPr>
                <a:xfrm>
                  <a:off x="7739686" y="1165560"/>
                  <a:ext cx="1406771" cy="560390"/>
                </a:xfrm>
                <a:prstGeom prst="flowChartMagneticDisk">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Arial" panose="020B0604020202020204" pitchFamily="34" charset="0"/>
                      <a:cs typeface="Arial" panose="020B0604020202020204" pitchFamily="34" charset="0"/>
                    </a:rPr>
                    <a:t>SRA</a:t>
                  </a:r>
                </a:p>
              </p:txBody>
            </p:sp>
            <p:sp>
              <p:nvSpPr>
                <p:cNvPr id="40" name="Flowchart: Magnetic Disk 39">
                  <a:extLst>
                    <a:ext uri="{FF2B5EF4-FFF2-40B4-BE49-F238E27FC236}">
                      <a16:creationId xmlns:a16="http://schemas.microsoft.com/office/drawing/2014/main" id="{E4E1DE9D-73E3-46E7-826B-E13A3EFE8253}"/>
                    </a:ext>
                  </a:extLst>
                </p:cNvPr>
                <p:cNvSpPr/>
                <p:nvPr/>
              </p:nvSpPr>
              <p:spPr>
                <a:xfrm>
                  <a:off x="7737227" y="1912253"/>
                  <a:ext cx="1406771" cy="560390"/>
                </a:xfrm>
                <a:prstGeom prst="flowChartMagneticDisk">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Arial" panose="020B0604020202020204" pitchFamily="34" charset="0"/>
                      <a:cs typeface="Arial" panose="020B0604020202020204" pitchFamily="34" charset="0"/>
                    </a:rPr>
                    <a:t>GenBank</a:t>
                  </a:r>
                </a:p>
              </p:txBody>
            </p:sp>
            <p:sp>
              <p:nvSpPr>
                <p:cNvPr id="41" name="Flowchart: Magnetic Disk 40">
                  <a:extLst>
                    <a:ext uri="{FF2B5EF4-FFF2-40B4-BE49-F238E27FC236}">
                      <a16:creationId xmlns:a16="http://schemas.microsoft.com/office/drawing/2014/main" id="{5FC17EDE-0B89-4EB6-BF5E-8D7BAD3A321A}"/>
                    </a:ext>
                  </a:extLst>
                </p:cNvPr>
                <p:cNvSpPr/>
                <p:nvPr/>
              </p:nvSpPr>
              <p:spPr>
                <a:xfrm>
                  <a:off x="7737228" y="-327824"/>
                  <a:ext cx="1406771" cy="560390"/>
                </a:xfrm>
                <a:prstGeom prst="flowChartMagneticDisk">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Arial" panose="020B0604020202020204" pitchFamily="34" charset="0"/>
                      <a:cs typeface="Arial" panose="020B0604020202020204" pitchFamily="34" charset="0"/>
                    </a:rPr>
                    <a:t>BioProject</a:t>
                  </a:r>
                </a:p>
              </p:txBody>
            </p:sp>
          </p:grpSp>
          <p:sp>
            <p:nvSpPr>
              <p:cNvPr id="15" name="Rectangle 14">
                <a:extLst>
                  <a:ext uri="{FF2B5EF4-FFF2-40B4-BE49-F238E27FC236}">
                    <a16:creationId xmlns:a16="http://schemas.microsoft.com/office/drawing/2014/main" id="{0FF5D42F-8A38-498D-8386-B53D3BB69240}"/>
                  </a:ext>
                </a:extLst>
              </p:cNvPr>
              <p:cNvSpPr/>
              <p:nvPr/>
            </p:nvSpPr>
            <p:spPr>
              <a:xfrm>
                <a:off x="8869104" y="363948"/>
                <a:ext cx="3181256" cy="534628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BB506D0-C3C6-4BD6-A811-5CBB090FEAFC}"/>
                  </a:ext>
                </a:extLst>
              </p:cNvPr>
              <p:cNvSpPr txBox="1"/>
              <p:nvPr/>
            </p:nvSpPr>
            <p:spPr>
              <a:xfrm>
                <a:off x="9089716" y="531829"/>
                <a:ext cx="2919880" cy="453297"/>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NCBI Pathogen Pipeline</a:t>
                </a:r>
              </a:p>
            </p:txBody>
          </p:sp>
          <p:grpSp>
            <p:nvGrpSpPr>
              <p:cNvPr id="17" name="Group 16">
                <a:extLst>
                  <a:ext uri="{FF2B5EF4-FFF2-40B4-BE49-F238E27FC236}">
                    <a16:creationId xmlns:a16="http://schemas.microsoft.com/office/drawing/2014/main" id="{0CFF5CDA-88F4-4871-ADE1-04843908CCE6}"/>
                  </a:ext>
                </a:extLst>
              </p:cNvPr>
              <p:cNvGrpSpPr/>
              <p:nvPr/>
            </p:nvGrpSpPr>
            <p:grpSpPr>
              <a:xfrm>
                <a:off x="5410199" y="5810059"/>
                <a:ext cx="5191630" cy="494155"/>
                <a:chOff x="2219468" y="5862520"/>
                <a:chExt cx="8343833" cy="797702"/>
              </a:xfrm>
            </p:grpSpPr>
            <p:cxnSp>
              <p:nvCxnSpPr>
                <p:cNvPr id="36" name="Straight Connector 35">
                  <a:extLst>
                    <a:ext uri="{FF2B5EF4-FFF2-40B4-BE49-F238E27FC236}">
                      <a16:creationId xmlns:a16="http://schemas.microsoft.com/office/drawing/2014/main" id="{4DF63039-61A2-4E72-BCFF-923C35DFAED4}"/>
                    </a:ext>
                  </a:extLst>
                </p:cNvPr>
                <p:cNvCxnSpPr/>
                <p:nvPr/>
              </p:nvCxnSpPr>
              <p:spPr>
                <a:xfrm>
                  <a:off x="10551466" y="5862520"/>
                  <a:ext cx="11835" cy="797702"/>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1618E75-EC6A-4956-A651-9919730A4DAE}"/>
                    </a:ext>
                  </a:extLst>
                </p:cNvPr>
                <p:cNvCxnSpPr/>
                <p:nvPr/>
              </p:nvCxnSpPr>
              <p:spPr>
                <a:xfrm flipH="1">
                  <a:off x="2219468" y="6610350"/>
                  <a:ext cx="8315182"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Flowchart: Multidocument 17">
                <a:extLst>
                  <a:ext uri="{FF2B5EF4-FFF2-40B4-BE49-F238E27FC236}">
                    <a16:creationId xmlns:a16="http://schemas.microsoft.com/office/drawing/2014/main" id="{5BCC2FD2-43AA-42B0-B0ED-38AF3D34B305}"/>
                  </a:ext>
                </a:extLst>
              </p:cNvPr>
              <p:cNvSpPr/>
              <p:nvPr/>
            </p:nvSpPr>
            <p:spPr>
              <a:xfrm>
                <a:off x="3877228" y="5939023"/>
                <a:ext cx="1527740" cy="758952"/>
              </a:xfrm>
              <a:prstGeom prst="flowChartMultidocument">
                <a:avLst/>
              </a:prstGeom>
              <a:gradFill flip="none" rotWithShape="1">
                <a:gsLst>
                  <a:gs pos="39000">
                    <a:schemeClr val="tx2">
                      <a:lumMod val="20000"/>
                      <a:lumOff val="80000"/>
                    </a:schemeClr>
                  </a:gs>
                  <a:gs pos="62000">
                    <a:schemeClr val="tx2">
                      <a:lumMod val="20000"/>
                      <a:lumOff val="80000"/>
                    </a:schemeClr>
                  </a:gs>
                  <a:gs pos="8000">
                    <a:schemeClr val="tx2">
                      <a:lumMod val="60000"/>
                      <a:lumOff val="4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rial" panose="020B0604020202020204" pitchFamily="34" charset="0"/>
                    <a:cs typeface="Arial" panose="020B0604020202020204" pitchFamily="34" charset="0"/>
                  </a:rPr>
                  <a:t>Reports</a:t>
                </a:r>
              </a:p>
            </p:txBody>
          </p:sp>
          <p:pic>
            <p:nvPicPr>
              <p:cNvPr id="19" name="Picture 18">
                <a:extLst>
                  <a:ext uri="{FF2B5EF4-FFF2-40B4-BE49-F238E27FC236}">
                    <a16:creationId xmlns:a16="http://schemas.microsoft.com/office/drawing/2014/main" id="{1A60ACDD-5B9F-453C-AADC-5B9295702D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5156" y="192565"/>
                <a:ext cx="699972" cy="860265"/>
              </a:xfrm>
              <a:prstGeom prst="rect">
                <a:avLst/>
              </a:prstGeom>
            </p:spPr>
          </p:pic>
          <p:grpSp>
            <p:nvGrpSpPr>
              <p:cNvPr id="20" name="Group 19">
                <a:extLst>
                  <a:ext uri="{FF2B5EF4-FFF2-40B4-BE49-F238E27FC236}">
                    <a16:creationId xmlns:a16="http://schemas.microsoft.com/office/drawing/2014/main" id="{5BDDE569-6F28-4201-8435-C95027C2CFD1}"/>
                  </a:ext>
                </a:extLst>
              </p:cNvPr>
              <p:cNvGrpSpPr/>
              <p:nvPr/>
            </p:nvGrpSpPr>
            <p:grpSpPr>
              <a:xfrm>
                <a:off x="2209824" y="4310461"/>
                <a:ext cx="4013214" cy="812981"/>
                <a:chOff x="2209824" y="4246350"/>
                <a:chExt cx="4013214" cy="812981"/>
              </a:xfrm>
            </p:grpSpPr>
            <p:sp>
              <p:nvSpPr>
                <p:cNvPr id="34" name="Rounded Rectangle 54">
                  <a:extLst>
                    <a:ext uri="{FF2B5EF4-FFF2-40B4-BE49-F238E27FC236}">
                      <a16:creationId xmlns:a16="http://schemas.microsoft.com/office/drawing/2014/main" id="{C149D953-BB70-4FFA-B1B3-BB17D5969490}"/>
                    </a:ext>
                  </a:extLst>
                </p:cNvPr>
                <p:cNvSpPr/>
                <p:nvPr/>
              </p:nvSpPr>
              <p:spPr>
                <a:xfrm>
                  <a:off x="2209824" y="4246350"/>
                  <a:ext cx="1227811" cy="812981"/>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latin typeface="Arial" panose="020B0604020202020204" pitchFamily="34" charset="0"/>
                      <a:cs typeface="Arial" panose="020B0604020202020204" pitchFamily="34" charset="0"/>
                    </a:rPr>
                    <a:t>Basic </a:t>
                  </a:r>
                  <a:r>
                    <a:rPr lang="en-US" sz="1200">
                      <a:latin typeface="Arial" panose="020B0604020202020204" pitchFamily="34" charset="0"/>
                      <a:cs typeface="Arial" panose="020B0604020202020204" pitchFamily="34" charset="0"/>
                    </a:rPr>
                    <a:t>researchers</a:t>
                  </a:r>
                </a:p>
              </p:txBody>
            </p:sp>
            <p:cxnSp>
              <p:nvCxnSpPr>
                <p:cNvPr id="35" name="Straight Arrow Connector 34">
                  <a:extLst>
                    <a:ext uri="{FF2B5EF4-FFF2-40B4-BE49-F238E27FC236}">
                      <a16:creationId xmlns:a16="http://schemas.microsoft.com/office/drawing/2014/main" id="{64C5CDD9-438B-4330-82B0-895226F34E76}"/>
                    </a:ext>
                  </a:extLst>
                </p:cNvPr>
                <p:cNvCxnSpPr/>
                <p:nvPr/>
              </p:nvCxnSpPr>
              <p:spPr>
                <a:xfrm>
                  <a:off x="3437635" y="4653445"/>
                  <a:ext cx="2785403" cy="0"/>
                </a:xfrm>
                <a:prstGeom prst="straightConnector1">
                  <a:avLst/>
                </a:prstGeom>
                <a:gradFill flip="none" rotWithShape="1">
                  <a:gsLst>
                    <a:gs pos="0">
                      <a:schemeClr val="tx2">
                        <a:lumMod val="60000"/>
                        <a:lumOff val="40000"/>
                      </a:schemeClr>
                    </a:gs>
                    <a:gs pos="50000">
                      <a:schemeClr val="tx2">
                        <a:lumMod val="40000"/>
                        <a:lumOff val="60000"/>
                      </a:schemeClr>
                    </a:gs>
                    <a:gs pos="83000">
                      <a:schemeClr val="accent1">
                        <a:lumMod val="45000"/>
                        <a:lumOff val="55000"/>
                      </a:schemeClr>
                    </a:gs>
                    <a:gs pos="100000">
                      <a:schemeClr val="accent1">
                        <a:lumMod val="30000"/>
                        <a:lumOff val="70000"/>
                      </a:schemeClr>
                    </a:gs>
                  </a:gsLst>
                  <a:lin ang="0" scaled="1"/>
                  <a:tileRect/>
                </a:grad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62C940A8-4D77-4BEC-8BF7-F8D96C758C03}"/>
                  </a:ext>
                </a:extLst>
              </p:cNvPr>
              <p:cNvGrpSpPr/>
              <p:nvPr/>
            </p:nvGrpSpPr>
            <p:grpSpPr>
              <a:xfrm>
                <a:off x="2182627" y="3386109"/>
                <a:ext cx="4010150" cy="812981"/>
                <a:chOff x="2182627" y="3398093"/>
                <a:chExt cx="4010150" cy="812981"/>
              </a:xfrm>
            </p:grpSpPr>
            <p:sp>
              <p:nvSpPr>
                <p:cNvPr id="32" name="Rounded Rectangle 76">
                  <a:extLst>
                    <a:ext uri="{FF2B5EF4-FFF2-40B4-BE49-F238E27FC236}">
                      <a16:creationId xmlns:a16="http://schemas.microsoft.com/office/drawing/2014/main" id="{19EBCC98-43B1-4965-8572-7CA52E20CE15}"/>
                    </a:ext>
                  </a:extLst>
                </p:cNvPr>
                <p:cNvSpPr/>
                <p:nvPr/>
              </p:nvSpPr>
              <p:spPr>
                <a:xfrm>
                  <a:off x="2182627" y="3398093"/>
                  <a:ext cx="1207888" cy="812981"/>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Arial" panose="020B0604020202020204" pitchFamily="34" charset="0"/>
                      <a:cs typeface="Arial" panose="020B0604020202020204" pitchFamily="34" charset="0"/>
                    </a:rPr>
                    <a:t>International agencies/</a:t>
                  </a:r>
                </a:p>
                <a:p>
                  <a:pPr algn="ctr"/>
                  <a:r>
                    <a:rPr lang="en-US" sz="1000" dirty="0">
                      <a:latin typeface="Arial" panose="020B0604020202020204" pitchFamily="34" charset="0"/>
                      <a:cs typeface="Arial" panose="020B0604020202020204" pitchFamily="34" charset="0"/>
                    </a:rPr>
                    <a:t>collaborators</a:t>
                  </a:r>
                </a:p>
              </p:txBody>
            </p:sp>
            <p:cxnSp>
              <p:nvCxnSpPr>
                <p:cNvPr id="33" name="Straight Arrow Connector 32">
                  <a:extLst>
                    <a:ext uri="{FF2B5EF4-FFF2-40B4-BE49-F238E27FC236}">
                      <a16:creationId xmlns:a16="http://schemas.microsoft.com/office/drawing/2014/main" id="{C19D0FDB-3C7C-4FFE-9189-4A6E66A2CB55}"/>
                    </a:ext>
                  </a:extLst>
                </p:cNvPr>
                <p:cNvCxnSpPr/>
                <p:nvPr/>
              </p:nvCxnSpPr>
              <p:spPr>
                <a:xfrm>
                  <a:off x="3407374" y="3774058"/>
                  <a:ext cx="2785403" cy="0"/>
                </a:xfrm>
                <a:prstGeom prst="straightConnector1">
                  <a:avLst/>
                </a:prstGeom>
                <a:gradFill flip="none" rotWithShape="1">
                  <a:gsLst>
                    <a:gs pos="0">
                      <a:schemeClr val="tx2">
                        <a:lumMod val="60000"/>
                        <a:lumOff val="40000"/>
                      </a:schemeClr>
                    </a:gs>
                    <a:gs pos="50000">
                      <a:schemeClr val="tx2">
                        <a:lumMod val="40000"/>
                        <a:lumOff val="60000"/>
                      </a:schemeClr>
                    </a:gs>
                    <a:gs pos="83000">
                      <a:schemeClr val="accent1">
                        <a:lumMod val="45000"/>
                        <a:lumOff val="55000"/>
                      </a:schemeClr>
                    </a:gs>
                    <a:gs pos="100000">
                      <a:schemeClr val="accent1">
                        <a:lumMod val="30000"/>
                        <a:lumOff val="70000"/>
                      </a:schemeClr>
                    </a:gs>
                  </a:gsLst>
                  <a:lin ang="0" scaled="1"/>
                  <a:tileRect/>
                </a:gradFill>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2" name="Straight Arrow Connector 21">
                <a:extLst>
                  <a:ext uri="{FF2B5EF4-FFF2-40B4-BE49-F238E27FC236}">
                    <a16:creationId xmlns:a16="http://schemas.microsoft.com/office/drawing/2014/main" id="{6D4834AC-E909-41F2-B3C6-EDC468BA67F4}"/>
                  </a:ext>
                </a:extLst>
              </p:cNvPr>
              <p:cNvCxnSpPr>
                <a:stCxn id="18" idx="1"/>
              </p:cNvCxnSpPr>
              <p:nvPr/>
            </p:nvCxnSpPr>
            <p:spPr>
              <a:xfrm flipH="1">
                <a:off x="1083160" y="6318499"/>
                <a:ext cx="2794068"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EFC095B2-3D6D-43DA-B2D0-C43B1C3ACB0F}"/>
                  </a:ext>
                </a:extLst>
              </p:cNvPr>
              <p:cNvGrpSpPr/>
              <p:nvPr/>
            </p:nvGrpSpPr>
            <p:grpSpPr>
              <a:xfrm>
                <a:off x="3450615" y="1006074"/>
                <a:ext cx="821209" cy="4932950"/>
                <a:chOff x="3450615" y="1006074"/>
                <a:chExt cx="821209" cy="4932950"/>
              </a:xfrm>
            </p:grpSpPr>
            <p:cxnSp>
              <p:nvCxnSpPr>
                <p:cNvPr id="25" name="Straight Connector 24">
                  <a:extLst>
                    <a:ext uri="{FF2B5EF4-FFF2-40B4-BE49-F238E27FC236}">
                      <a16:creationId xmlns:a16="http://schemas.microsoft.com/office/drawing/2014/main" id="{9AD8538B-333D-4208-993E-B213453588F6}"/>
                    </a:ext>
                  </a:extLst>
                </p:cNvPr>
                <p:cNvCxnSpPr/>
                <p:nvPr/>
              </p:nvCxnSpPr>
              <p:spPr>
                <a:xfrm flipH="1" flipV="1">
                  <a:off x="4252821" y="1006074"/>
                  <a:ext cx="19003" cy="493295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2DB1429-432E-4707-9B92-9DF40FF2E990}"/>
                    </a:ext>
                  </a:extLst>
                </p:cNvPr>
                <p:cNvCxnSpPr/>
                <p:nvPr/>
              </p:nvCxnSpPr>
              <p:spPr>
                <a:xfrm flipH="1">
                  <a:off x="3481019" y="1039626"/>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DED75C60-562D-4BA3-9AE3-57D396AF2F5B}"/>
                    </a:ext>
                  </a:extLst>
                </p:cNvPr>
                <p:cNvCxnSpPr/>
                <p:nvPr/>
              </p:nvCxnSpPr>
              <p:spPr>
                <a:xfrm flipH="1">
                  <a:off x="3450615" y="1858386"/>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52503CF-8E4D-44E3-BCEB-888FD1BB5D91}"/>
                    </a:ext>
                  </a:extLst>
                </p:cNvPr>
                <p:cNvCxnSpPr/>
                <p:nvPr/>
              </p:nvCxnSpPr>
              <p:spPr>
                <a:xfrm flipH="1">
                  <a:off x="3481018" y="2717448"/>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3D81258-D7FC-45BA-978D-45D76F914321}"/>
                    </a:ext>
                  </a:extLst>
                </p:cNvPr>
                <p:cNvCxnSpPr/>
                <p:nvPr/>
              </p:nvCxnSpPr>
              <p:spPr>
                <a:xfrm flipH="1">
                  <a:off x="3462016" y="3646987"/>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EFB9341-9DBB-46A5-AC03-BA2E929ECA2D}"/>
                    </a:ext>
                  </a:extLst>
                </p:cNvPr>
                <p:cNvCxnSpPr/>
                <p:nvPr/>
              </p:nvCxnSpPr>
              <p:spPr>
                <a:xfrm flipH="1">
                  <a:off x="3471517" y="4578320"/>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24CAB2C-6463-48B8-BAD4-3A2687AE231A}"/>
                    </a:ext>
                  </a:extLst>
                </p:cNvPr>
                <p:cNvCxnSpPr/>
                <p:nvPr/>
              </p:nvCxnSpPr>
              <p:spPr>
                <a:xfrm flipH="1">
                  <a:off x="3481018" y="5397192"/>
                  <a:ext cx="790805"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C861B527-6886-4E3A-B18B-BAC9DAAFB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23" y="5810059"/>
                <a:ext cx="1015971" cy="1015972"/>
              </a:xfrm>
              <a:prstGeom prst="rect">
                <a:avLst/>
              </a:prstGeom>
            </p:spPr>
          </p:pic>
        </p:grpSp>
        <p:pic>
          <p:nvPicPr>
            <p:cNvPr id="53" name="Picture 52" descr="Sequence data from agencies like FDA, CDC, international public health agencies, basic researchers, and clinical sources is uploaded to NCBI databases and processed by the Pathogen Detection pipeline. Reports are produced and made public to the world.">
              <a:extLst>
                <a:ext uri="{FF2B5EF4-FFF2-40B4-BE49-F238E27FC236}">
                  <a16:creationId xmlns:a16="http://schemas.microsoft.com/office/drawing/2014/main" id="{694A7C3D-5FBB-48A3-9E4C-E3A206FAA0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39336" y="2927972"/>
              <a:ext cx="779442" cy="485838"/>
            </a:xfrm>
            <a:prstGeom prst="rect">
              <a:avLst/>
            </a:prstGeom>
            <a:gradFill flip="none" rotWithShape="1">
              <a:gsLst>
                <a:gs pos="39000">
                  <a:schemeClr val="tx2">
                    <a:lumMod val="20000"/>
                    <a:lumOff val="80000"/>
                  </a:schemeClr>
                </a:gs>
                <a:gs pos="62000">
                  <a:schemeClr val="tx2">
                    <a:lumMod val="20000"/>
                    <a:lumOff val="80000"/>
                  </a:schemeClr>
                </a:gs>
                <a:gs pos="8000">
                  <a:schemeClr val="tx2">
                    <a:lumMod val="60000"/>
                    <a:lumOff val="40000"/>
                  </a:schemeClr>
                </a:gs>
              </a:gsLst>
              <a:lin ang="0" scaled="1"/>
              <a:tileRect/>
            </a:gradFill>
          </p:spPr>
        </p:pic>
      </p:grpSp>
      <p:sp>
        <p:nvSpPr>
          <p:cNvPr id="54" name="Arrow: Down 53">
            <a:extLst>
              <a:ext uri="{FF2B5EF4-FFF2-40B4-BE49-F238E27FC236}">
                <a16:creationId xmlns:a16="http://schemas.microsoft.com/office/drawing/2014/main" id="{204A19B4-4299-4FEC-B9F5-75DCA5444B28}"/>
              </a:ext>
              <a:ext uri="{C183D7F6-B498-43B3-948B-1728B52AA6E4}">
                <adec:decorative xmlns:adec="http://schemas.microsoft.com/office/drawing/2017/decorative" val="1"/>
              </a:ext>
            </a:extLst>
          </p:cNvPr>
          <p:cNvSpPr/>
          <p:nvPr/>
        </p:nvSpPr>
        <p:spPr>
          <a:xfrm>
            <a:off x="9133838" y="2155972"/>
            <a:ext cx="845820" cy="25098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 name="Title 55">
            <a:extLst>
              <a:ext uri="{FF2B5EF4-FFF2-40B4-BE49-F238E27FC236}">
                <a16:creationId xmlns:a16="http://schemas.microsoft.com/office/drawing/2014/main" id="{FD9968C2-1D3A-BF04-07FD-D7A12197999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b="1" dirty="0">
                <a:latin typeface="Arial" panose="020B0604020202020204" pitchFamily="34" charset="0"/>
                <a:cs typeface="Arial" panose="020B0604020202020204" pitchFamily="34" charset="0"/>
              </a:rPr>
              <a:t>NCBI Pathogen Detection Pipeline</a:t>
            </a:r>
          </a:p>
        </p:txBody>
      </p:sp>
    </p:spTree>
    <p:extLst>
      <p:ext uri="{BB962C8B-B14F-4D97-AF65-F5344CB8AC3E}">
        <p14:creationId xmlns:p14="http://schemas.microsoft.com/office/powerpoint/2010/main" val="217170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D30C4E-1269-4185-B739-EAFCDAFB1498}"/>
              </a:ext>
            </a:extLst>
          </p:cNvPr>
          <p:cNvSpPr txBox="1">
            <a:spLocks noGrp="1"/>
          </p:cNvSpPr>
          <p:nvPr>
            <p:ph type="title" idx="4294967295"/>
          </p:nvPr>
        </p:nvSpPr>
        <p:spPr>
          <a:xfrm>
            <a:off x="1369979" y="6950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Abadi" panose="020B0604020104020204" pitchFamily="34" charset="0"/>
                <a:ea typeface="Helvetica" charset="0"/>
                <a:cs typeface="Helvetica" charset="0"/>
              </a:rPr>
              <a:t>Pathogen Detection Analysis goals</a:t>
            </a:r>
          </a:p>
        </p:txBody>
      </p:sp>
      <p:sp>
        <p:nvSpPr>
          <p:cNvPr id="5" name="Content Placeholder 2">
            <a:extLst>
              <a:ext uri="{FF2B5EF4-FFF2-40B4-BE49-F238E27FC236}">
                <a16:creationId xmlns:a16="http://schemas.microsoft.com/office/drawing/2014/main" id="{D6A397D9-4976-42BD-86C7-EA901A40614A}"/>
              </a:ext>
            </a:extLst>
          </p:cNvPr>
          <p:cNvSpPr txBox="1">
            <a:spLocks/>
          </p:cNvSpPr>
          <p:nvPr/>
        </p:nvSpPr>
        <p:spPr>
          <a:xfrm>
            <a:off x="1264596" y="1830593"/>
            <a:ext cx="10089204" cy="3571864"/>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48640" indent="-548640">
              <a:buFont typeface="+mj-lt"/>
              <a:buAutoNum type="arabicPeriod"/>
            </a:pPr>
            <a:r>
              <a:rPr lang="en-US" sz="3600" dirty="0">
                <a:latin typeface="Abadi" panose="020B0604020104020204" pitchFamily="34" charset="0"/>
              </a:rPr>
              <a:t>Are these isolates clonally related?</a:t>
            </a:r>
            <a:br>
              <a:rPr lang="en-US" sz="3600" dirty="0">
                <a:latin typeface="Abadi" panose="020B0604020104020204" pitchFamily="34" charset="0"/>
              </a:rPr>
            </a:br>
            <a:endParaRPr lang="en-US" sz="3600" dirty="0">
              <a:latin typeface="Abadi" panose="020B0604020104020204" pitchFamily="34" charset="0"/>
            </a:endParaRPr>
          </a:p>
          <a:p>
            <a:pPr marL="548640" indent="-548640">
              <a:buFont typeface="+mj-lt"/>
              <a:buAutoNum type="arabicPeriod"/>
            </a:pPr>
            <a:r>
              <a:rPr lang="en-US" sz="3600" dirty="0">
                <a:latin typeface="Abadi" panose="020B0604020104020204" pitchFamily="34" charset="0"/>
                <a:ea typeface="Cambria" panose="02040503050406030204" pitchFamily="18" charset="0"/>
                <a:cs typeface="Arial" panose="020B0604020202020204" pitchFamily="34" charset="0"/>
              </a:rPr>
              <a:t>What is the anti-microbial resistance, stress response, and virulence gene repertoire of this isolate?</a:t>
            </a:r>
          </a:p>
          <a:p>
            <a:pPr marL="548640" indent="-548640">
              <a:buFont typeface="+mj-lt"/>
              <a:buAutoNum type="arabicPeriod"/>
            </a:pPr>
            <a:endParaRPr lang="en-US" sz="3600" dirty="0">
              <a:latin typeface="Abadi" panose="020B0604020104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50848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598A5-44E3-A634-0897-8BC4725810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66B553-8F34-3620-CB05-5187EEBB2AD6}"/>
              </a:ext>
              <a:ext uri="{C183D7F6-B498-43B3-948B-1728B52AA6E4}">
                <adec:decorative xmlns:adec="http://schemas.microsoft.com/office/drawing/2017/decorative" val="1"/>
              </a:ext>
            </a:extLst>
          </p:cNvPr>
          <p:cNvSpPr/>
          <p:nvPr/>
        </p:nvSpPr>
        <p:spPr>
          <a:xfrm>
            <a:off x="1105319" y="2813538"/>
            <a:ext cx="10621107" cy="183260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15B4191-A414-0214-4E07-D4F5FFEAA14A}"/>
              </a:ext>
            </a:extLst>
          </p:cNvPr>
          <p:cNvSpPr txBox="1">
            <a:spLocks/>
          </p:cNvSpPr>
          <p:nvPr/>
        </p:nvSpPr>
        <p:spPr>
          <a:xfrm>
            <a:off x="1369979" y="695027"/>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a:latin typeface="Abadi" panose="020B0604020104020204" pitchFamily="34" charset="0"/>
              </a:rPr>
              <a:t>Pathogen Detection Analysis goals</a:t>
            </a:r>
          </a:p>
        </p:txBody>
      </p:sp>
      <p:sp>
        <p:nvSpPr>
          <p:cNvPr id="5" name="Content Placeholder 2">
            <a:extLst>
              <a:ext uri="{FF2B5EF4-FFF2-40B4-BE49-F238E27FC236}">
                <a16:creationId xmlns:a16="http://schemas.microsoft.com/office/drawing/2014/main" id="{DA2009F0-CE2F-06C2-E9A1-4682977507E5}"/>
              </a:ext>
            </a:extLst>
          </p:cNvPr>
          <p:cNvSpPr txBox="1">
            <a:spLocks noGrp="1"/>
          </p:cNvSpPr>
          <p:nvPr>
            <p:ph type="title" idx="4294967295"/>
          </p:nvPr>
        </p:nvSpPr>
        <p:spPr>
          <a:xfrm>
            <a:off x="1264596" y="1830593"/>
            <a:ext cx="10089204" cy="35718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48640" marR="0" lvl="0" indent="-54864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schemeClr val="tx1"/>
                </a:solidFill>
                <a:effectLst/>
                <a:uLnTx/>
                <a:uFillTx/>
                <a:latin typeface="Abadi" panose="020B0604020104020204" pitchFamily="34" charset="0"/>
                <a:ea typeface="Helvetica" charset="0"/>
                <a:cs typeface="Helvetica" charset="0"/>
              </a:rPr>
              <a:t>Are these isolates clonally related?</a:t>
            </a:r>
            <a:br>
              <a:rPr kumimoji="0" lang="en-US" sz="3600" b="0" i="0" u="none" strike="noStrike" kern="1200" cap="none" spc="0" normalizeH="0" baseline="0" noProof="0" dirty="0">
                <a:ln>
                  <a:noFill/>
                </a:ln>
                <a:solidFill>
                  <a:schemeClr val="tx1"/>
                </a:solidFill>
                <a:effectLst/>
                <a:uLnTx/>
                <a:uFillTx/>
                <a:latin typeface="Abadi" panose="020B0604020104020204" pitchFamily="34" charset="0"/>
                <a:ea typeface="Helvetica" charset="0"/>
                <a:cs typeface="Helvetica" charset="0"/>
              </a:rPr>
            </a:br>
            <a:endParaRPr kumimoji="0" lang="en-US" sz="3600" b="0" i="0" u="none" strike="noStrike" kern="1200" cap="none" spc="0" normalizeH="0" baseline="0" noProof="0" dirty="0">
              <a:ln>
                <a:noFill/>
              </a:ln>
              <a:solidFill>
                <a:schemeClr val="tx1"/>
              </a:solidFill>
              <a:effectLst/>
              <a:uLnTx/>
              <a:uFillTx/>
              <a:latin typeface="Abadi" panose="020B0604020104020204" pitchFamily="34" charset="0"/>
              <a:ea typeface="Helvetica" charset="0"/>
              <a:cs typeface="Helvetica" charset="0"/>
            </a:endParaRPr>
          </a:p>
          <a:p>
            <a:pPr marL="548640" marR="0" lvl="0" indent="-54864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schemeClr val="tx1"/>
                </a:solidFill>
                <a:effectLst/>
                <a:uLnTx/>
                <a:uFillTx/>
                <a:latin typeface="Abadi" panose="020B0604020104020204" pitchFamily="34" charset="0"/>
                <a:ea typeface="Cambria" panose="02040503050406030204" pitchFamily="18" charset="0"/>
                <a:cs typeface="Arial" panose="020B0604020202020204" pitchFamily="34" charset="0"/>
              </a:rPr>
              <a:t>What is the anti-microbial resistance, stress response, and virulence gene repertoire of this isolate?</a:t>
            </a:r>
          </a:p>
          <a:p>
            <a:pPr marL="548640" marR="0" lvl="0" indent="-54864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en-US" sz="3600" b="0" i="0" u="none" strike="noStrike" kern="1200" cap="none" spc="0" normalizeH="0" baseline="0" noProof="0" dirty="0">
              <a:ln>
                <a:noFill/>
              </a:ln>
              <a:solidFill>
                <a:schemeClr val="tx1"/>
              </a:solidFill>
              <a:effectLst/>
              <a:uLnTx/>
              <a:uFillTx/>
              <a:latin typeface="Abadi" panose="020B0604020104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33744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675C27-C9C9-4F55-9FDB-385E74A53968}"/>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Abadi" panose="020B0604020104020204" pitchFamily="34" charset="0"/>
                <a:ea typeface="Helvetica" charset="0"/>
                <a:cs typeface="Helvetica" charset="0"/>
              </a:rPr>
              <a:t>Pathogen Detection Pipeline</a:t>
            </a:r>
          </a:p>
        </p:txBody>
      </p:sp>
      <p:sp>
        <p:nvSpPr>
          <p:cNvPr id="5" name="Rectangle 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D39637F4-F518-44B5-A326-E2E823B5A131}"/>
              </a:ext>
            </a:extLst>
          </p:cNvPr>
          <p:cNvSpPr/>
          <p:nvPr/>
        </p:nvSpPr>
        <p:spPr>
          <a:xfrm>
            <a:off x="2511263" y="2082677"/>
            <a:ext cx="1185552"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SRA</a:t>
            </a:r>
          </a:p>
        </p:txBody>
      </p:sp>
      <p:cxnSp>
        <p:nvCxnSpPr>
          <p:cNvPr id="6" name="Straight Arrow Connector 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3EDBC6F-6948-4AE3-8EE2-B67E88FFC593}"/>
              </a:ext>
            </a:extLst>
          </p:cNvPr>
          <p:cNvCxnSpPr/>
          <p:nvPr/>
        </p:nvCxnSpPr>
        <p:spPr>
          <a:xfrm>
            <a:off x="1696780"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D05C841C-12EC-4D9A-AC73-54F3D09273CC}"/>
              </a:ext>
            </a:extLst>
          </p:cNvPr>
          <p:cNvCxnSpPr/>
          <p:nvPr/>
        </p:nvCxnSpPr>
        <p:spPr>
          <a:xfrm>
            <a:off x="3901785"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8" name="Rectangle 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69BC18B-B3BD-4BCB-B725-E2942DA0F359}"/>
              </a:ext>
            </a:extLst>
          </p:cNvPr>
          <p:cNvSpPr/>
          <p:nvPr/>
        </p:nvSpPr>
        <p:spPr>
          <a:xfrm>
            <a:off x="4777469" y="2082677"/>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badi" panose="020B0604020104020204" pitchFamily="34" charset="0"/>
              </a:rPr>
              <a:t>Assembly</a:t>
            </a:r>
          </a:p>
        </p:txBody>
      </p:sp>
      <p:cxnSp>
        <p:nvCxnSpPr>
          <p:cNvPr id="9" name="Straight Arrow Connector 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9A515B44-57F3-437A-B81B-AA73AC1E87B1}"/>
              </a:ext>
            </a:extLst>
          </p:cNvPr>
          <p:cNvCxnSpPr>
            <a:cxnSpLocks/>
          </p:cNvCxnSpPr>
          <p:nvPr/>
        </p:nvCxnSpPr>
        <p:spPr>
          <a:xfrm>
            <a:off x="5716424" y="2947370"/>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0" name="Rectangle 9"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4800FA0-6343-43D8-B818-785985FB0E0B}"/>
              </a:ext>
            </a:extLst>
          </p:cNvPr>
          <p:cNvSpPr/>
          <p:nvPr/>
        </p:nvSpPr>
        <p:spPr>
          <a:xfrm>
            <a:off x="7695791" y="2082677"/>
            <a:ext cx="2001448"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Annotation</a:t>
            </a:r>
          </a:p>
        </p:txBody>
      </p:sp>
      <p:cxnSp>
        <p:nvCxnSpPr>
          <p:cNvPr id="11" name="Straight Arrow Connector 1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8B270284-0E17-4802-8BEC-41BC912ADC65}"/>
              </a:ext>
            </a:extLst>
          </p:cNvPr>
          <p:cNvCxnSpPr/>
          <p:nvPr/>
        </p:nvCxnSpPr>
        <p:spPr>
          <a:xfrm>
            <a:off x="6816568"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2" name="Rectangle 1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F55A04A6-58E9-437D-85D1-ED8EC3B7A7C7}"/>
              </a:ext>
            </a:extLst>
          </p:cNvPr>
          <p:cNvSpPr/>
          <p:nvPr/>
        </p:nvSpPr>
        <p:spPr>
          <a:xfrm>
            <a:off x="4777466" y="3758168"/>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Clustering</a:t>
            </a:r>
          </a:p>
        </p:txBody>
      </p:sp>
      <p:cxnSp>
        <p:nvCxnSpPr>
          <p:cNvPr id="13" name="Straight Arrow Connector 12"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6CA9A3BA-9A6D-446B-BE21-BC9CCD8EEAE2}"/>
              </a:ext>
            </a:extLst>
          </p:cNvPr>
          <p:cNvCxnSpPr>
            <a:cxnSpLocks/>
          </p:cNvCxnSpPr>
          <p:nvPr/>
        </p:nvCxnSpPr>
        <p:spPr>
          <a:xfrm>
            <a:off x="5716424" y="4696490"/>
            <a:ext cx="0" cy="601066"/>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4" name="Rectangle 13"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1ADE1E7-5E64-42D2-BB82-2FDBDF06BA51}"/>
              </a:ext>
            </a:extLst>
          </p:cNvPr>
          <p:cNvSpPr/>
          <p:nvPr/>
        </p:nvSpPr>
        <p:spPr>
          <a:xfrm>
            <a:off x="4777466" y="5433659"/>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Trees</a:t>
            </a:r>
          </a:p>
        </p:txBody>
      </p:sp>
      <p:cxnSp>
        <p:nvCxnSpPr>
          <p:cNvPr id="15" name="Straight Arrow Connector 1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6D8A85F-E2D7-4D80-924B-5051DAEDFE89}"/>
              </a:ext>
            </a:extLst>
          </p:cNvPr>
          <p:cNvCxnSpPr>
            <a:cxnSpLocks/>
          </p:cNvCxnSpPr>
          <p:nvPr/>
        </p:nvCxnSpPr>
        <p:spPr>
          <a:xfrm>
            <a:off x="8746135" y="2947369"/>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6" name="Rectangle 1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9C7AAF6E-1F03-4B25-ABC0-0D080DE16822}"/>
              </a:ext>
            </a:extLst>
          </p:cNvPr>
          <p:cNvSpPr/>
          <p:nvPr/>
        </p:nvSpPr>
        <p:spPr>
          <a:xfrm>
            <a:off x="7444224" y="3758168"/>
            <a:ext cx="2603822"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AMRFinderPlus</a:t>
            </a:r>
          </a:p>
        </p:txBody>
      </p:sp>
      <p:cxnSp>
        <p:nvCxnSpPr>
          <p:cNvPr id="17" name="Straight Arrow Connector 1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0BBF9EE7-A14B-4401-90AA-066296DF973D}"/>
              </a:ext>
            </a:extLst>
          </p:cNvPr>
          <p:cNvCxnSpPr/>
          <p:nvPr/>
        </p:nvCxnSpPr>
        <p:spPr>
          <a:xfrm>
            <a:off x="6894454" y="2971496"/>
            <a:ext cx="673652"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8" name="Rectangle 1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8AED885F-EF34-466B-80F1-01F0805A7E96}"/>
              </a:ext>
            </a:extLst>
          </p:cNvPr>
          <p:cNvSpPr/>
          <p:nvPr/>
        </p:nvSpPr>
        <p:spPr>
          <a:xfrm>
            <a:off x="2147944" y="3758168"/>
            <a:ext cx="154887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latin typeface="Abadi" panose="020B0604020104020204" pitchFamily="34" charset="0"/>
              </a:rPr>
              <a:t>GenBank</a:t>
            </a:r>
            <a:endParaRPr lang="en-US" sz="2800">
              <a:latin typeface="Abadi" panose="020B0604020104020204" pitchFamily="34" charset="0"/>
            </a:endParaRPr>
          </a:p>
        </p:txBody>
      </p:sp>
      <p:cxnSp>
        <p:nvCxnSpPr>
          <p:cNvPr id="19" name="Straight Arrow Connector 1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095A4EE-69A5-4AC4-8525-9E467927EF34}"/>
              </a:ext>
            </a:extLst>
          </p:cNvPr>
          <p:cNvCxnSpPr/>
          <p:nvPr/>
        </p:nvCxnSpPr>
        <p:spPr>
          <a:xfrm>
            <a:off x="3901785" y="4136189"/>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44C6258-0421-4ED6-9700-5334ADB3E372}"/>
              </a:ext>
            </a:extLst>
          </p:cNvPr>
          <p:cNvCxnSpPr>
            <a:cxnSpLocks/>
          </p:cNvCxnSpPr>
          <p:nvPr/>
        </p:nvCxnSpPr>
        <p:spPr>
          <a:xfrm>
            <a:off x="1361661" y="1798983"/>
            <a:ext cx="534536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D0D1BC64-FE5A-4E7A-A5B6-C354174D0058}"/>
              </a:ext>
            </a:extLst>
          </p:cNvPr>
          <p:cNvCxnSpPr>
            <a:cxnSpLocks/>
          </p:cNvCxnSpPr>
          <p:nvPr/>
        </p:nvCxnSpPr>
        <p:spPr>
          <a:xfrm>
            <a:off x="1361661" y="3090153"/>
            <a:ext cx="3308296"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E56AFDF-2ECB-43D6-BE30-3942817A9677}"/>
              </a:ext>
            </a:extLst>
          </p:cNvPr>
          <p:cNvCxnSpPr>
            <a:cxnSpLocks/>
          </p:cNvCxnSpPr>
          <p:nvPr/>
        </p:nvCxnSpPr>
        <p:spPr>
          <a:xfrm flipH="1">
            <a:off x="4643337" y="3090153"/>
            <a:ext cx="26620" cy="325876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47EA53E-5D26-4E7D-AA6F-FDF43A5F53D5}"/>
              </a:ext>
            </a:extLst>
          </p:cNvPr>
          <p:cNvCxnSpPr>
            <a:cxnSpLocks/>
          </p:cNvCxnSpPr>
          <p:nvPr/>
        </p:nvCxnSpPr>
        <p:spPr>
          <a:xfrm>
            <a:off x="6707026" y="1798983"/>
            <a:ext cx="0" cy="454993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BD88CB1A-01F6-47A8-AADA-29E08C51475E}"/>
              </a:ext>
            </a:extLst>
          </p:cNvPr>
          <p:cNvCxnSpPr>
            <a:cxnSpLocks/>
          </p:cNvCxnSpPr>
          <p:nvPr/>
        </p:nvCxnSpPr>
        <p:spPr>
          <a:xfrm>
            <a:off x="4643337" y="6400799"/>
            <a:ext cx="2063689"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98279834-FF3A-4930-8310-A23E0A08133D}"/>
              </a:ext>
            </a:extLst>
          </p:cNvPr>
          <p:cNvCxnSpPr>
            <a:cxnSpLocks/>
          </p:cNvCxnSpPr>
          <p:nvPr/>
        </p:nvCxnSpPr>
        <p:spPr>
          <a:xfrm>
            <a:off x="1361661" y="1798983"/>
            <a:ext cx="0" cy="129117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37" name="Arrow: Right 3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67829FAF-B64D-40E7-A04B-6F7EE6C68636}"/>
              </a:ext>
            </a:extLst>
          </p:cNvPr>
          <p:cNvSpPr/>
          <p:nvPr/>
        </p:nvSpPr>
        <p:spPr>
          <a:xfrm rot="10800000">
            <a:off x="6816568" y="5723107"/>
            <a:ext cx="573382" cy="4085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badi" panose="020B0604020104020204" pitchFamily="34" charset="0"/>
            </a:endParaRPr>
          </a:p>
        </p:txBody>
      </p:sp>
      <p:sp>
        <p:nvSpPr>
          <p:cNvPr id="39" name="TextBox 3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D4C0ED3-16C0-4D31-A884-33861FC0C96E}"/>
              </a:ext>
            </a:extLst>
          </p:cNvPr>
          <p:cNvSpPr txBox="1"/>
          <p:nvPr/>
        </p:nvSpPr>
        <p:spPr>
          <a:xfrm>
            <a:off x="7588761" y="5723107"/>
            <a:ext cx="1747594" cy="369332"/>
          </a:xfrm>
          <a:prstGeom prst="rect">
            <a:avLst/>
          </a:prstGeom>
          <a:noFill/>
        </p:spPr>
        <p:txBody>
          <a:bodyPr wrap="none" rtlCol="0">
            <a:spAutoFit/>
          </a:bodyPr>
          <a:lstStyle/>
          <a:p>
            <a:r>
              <a:rPr lang="en-US">
                <a:latin typeface="Abadi" panose="020B0604020104020204" pitchFamily="34" charset="0"/>
              </a:rPr>
              <a:t>Goal &lt;24 hours</a:t>
            </a:r>
          </a:p>
        </p:txBody>
      </p:sp>
    </p:spTree>
    <p:extLst>
      <p:ext uri="{BB962C8B-B14F-4D97-AF65-F5344CB8AC3E}">
        <p14:creationId xmlns:p14="http://schemas.microsoft.com/office/powerpoint/2010/main" val="413260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592EF-CEFD-E7E3-6B4D-A2860D6570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89FD42-CBEE-4462-0487-026E9C6DDB5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a:latin typeface="Abadi" panose="020B0604020104020204" pitchFamily="34" charset="0"/>
              </a:rPr>
              <a:t>Pathogen Detection Pipeline</a:t>
            </a:r>
          </a:p>
        </p:txBody>
      </p:sp>
      <p:sp>
        <p:nvSpPr>
          <p:cNvPr id="5" name="Rectangle 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162B4B0-0E4B-F33C-02BF-9465C5D00D51}"/>
              </a:ext>
            </a:extLst>
          </p:cNvPr>
          <p:cNvSpPr/>
          <p:nvPr/>
        </p:nvSpPr>
        <p:spPr>
          <a:xfrm>
            <a:off x="2511263" y="2082677"/>
            <a:ext cx="1185552"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SRA</a:t>
            </a:r>
          </a:p>
        </p:txBody>
      </p:sp>
      <p:cxnSp>
        <p:nvCxnSpPr>
          <p:cNvPr id="6" name="Straight Arrow Connector 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820554FD-81F4-7DDE-2BEF-0782133BD4B1}"/>
              </a:ext>
            </a:extLst>
          </p:cNvPr>
          <p:cNvCxnSpPr/>
          <p:nvPr/>
        </p:nvCxnSpPr>
        <p:spPr>
          <a:xfrm>
            <a:off x="1696780"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ECD6B86-8EA1-0563-F83B-1F92A18FD487}"/>
              </a:ext>
            </a:extLst>
          </p:cNvPr>
          <p:cNvCxnSpPr/>
          <p:nvPr/>
        </p:nvCxnSpPr>
        <p:spPr>
          <a:xfrm>
            <a:off x="3901785"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8" name="Title 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1F16D0F-766E-BF5D-5976-757271A1D447}"/>
              </a:ext>
            </a:extLst>
          </p:cNvPr>
          <p:cNvSpPr>
            <a:spLocks noGrp="1"/>
          </p:cNvSpPr>
          <p:nvPr>
            <p:ph type="title" idx="4294967295"/>
          </p:nvPr>
        </p:nvSpPr>
        <p:spPr>
          <a:xfrm>
            <a:off x="4777469" y="2082677"/>
            <a:ext cx="1816011" cy="770062"/>
          </a:xfrm>
          <a:prstGeom prst="rect">
            <a:avLst/>
          </a:prstGeom>
          <a:solidFill>
            <a:schemeClr val="accent1"/>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Abadi" panose="020B0604020104020204" pitchFamily="34" charset="0"/>
                <a:ea typeface="+mn-ea"/>
                <a:cs typeface="+mn-cs"/>
              </a:rPr>
              <a:t>Assembly</a:t>
            </a:r>
          </a:p>
        </p:txBody>
      </p:sp>
      <p:cxnSp>
        <p:nvCxnSpPr>
          <p:cNvPr id="9" name="Straight Arrow Connector 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D9C8489-4279-2696-A8E9-63CDAEA8940E}"/>
              </a:ext>
            </a:extLst>
          </p:cNvPr>
          <p:cNvCxnSpPr>
            <a:cxnSpLocks/>
          </p:cNvCxnSpPr>
          <p:nvPr/>
        </p:nvCxnSpPr>
        <p:spPr>
          <a:xfrm>
            <a:off x="5716424" y="2947370"/>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0" name="Rectangle 9"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EB9372DC-B0EB-52ED-0A0F-08236D20E690}"/>
              </a:ext>
            </a:extLst>
          </p:cNvPr>
          <p:cNvSpPr/>
          <p:nvPr/>
        </p:nvSpPr>
        <p:spPr>
          <a:xfrm>
            <a:off x="7695791" y="2082677"/>
            <a:ext cx="2001448"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Annotation</a:t>
            </a:r>
          </a:p>
        </p:txBody>
      </p:sp>
      <p:cxnSp>
        <p:nvCxnSpPr>
          <p:cNvPr id="11" name="Straight Arrow Connector 1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2D9452B-40D7-6BD2-6931-2FF39D5DEB7F}"/>
              </a:ext>
            </a:extLst>
          </p:cNvPr>
          <p:cNvCxnSpPr/>
          <p:nvPr/>
        </p:nvCxnSpPr>
        <p:spPr>
          <a:xfrm>
            <a:off x="6816568"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2" name="Rectangle 1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B38E4459-5A53-B614-24C4-8A0FF9B9E040}"/>
              </a:ext>
            </a:extLst>
          </p:cNvPr>
          <p:cNvSpPr/>
          <p:nvPr/>
        </p:nvSpPr>
        <p:spPr>
          <a:xfrm>
            <a:off x="4777466" y="3758168"/>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Clustering</a:t>
            </a:r>
          </a:p>
        </p:txBody>
      </p:sp>
      <p:cxnSp>
        <p:nvCxnSpPr>
          <p:cNvPr id="13" name="Straight Arrow Connector 12"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EECE9140-1A3D-1354-D5C1-2BBAF8C4F76A}"/>
              </a:ext>
            </a:extLst>
          </p:cNvPr>
          <p:cNvCxnSpPr>
            <a:cxnSpLocks/>
          </p:cNvCxnSpPr>
          <p:nvPr/>
        </p:nvCxnSpPr>
        <p:spPr>
          <a:xfrm>
            <a:off x="5716424" y="4696490"/>
            <a:ext cx="0" cy="601066"/>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4" name="Rectangle 13"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E13C39F-52BF-63A1-89E3-7B6F90B0F49C}"/>
              </a:ext>
            </a:extLst>
          </p:cNvPr>
          <p:cNvSpPr/>
          <p:nvPr/>
        </p:nvSpPr>
        <p:spPr>
          <a:xfrm>
            <a:off x="4777466" y="5433659"/>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Trees</a:t>
            </a:r>
          </a:p>
        </p:txBody>
      </p:sp>
      <p:cxnSp>
        <p:nvCxnSpPr>
          <p:cNvPr id="15" name="Straight Arrow Connector 1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C873CD91-9EEA-7AF3-E587-558D75D352FF}"/>
              </a:ext>
            </a:extLst>
          </p:cNvPr>
          <p:cNvCxnSpPr>
            <a:cxnSpLocks/>
          </p:cNvCxnSpPr>
          <p:nvPr/>
        </p:nvCxnSpPr>
        <p:spPr>
          <a:xfrm>
            <a:off x="8746135" y="2947369"/>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6" name="Rectangle 1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C984221-BDAC-BB9B-11E9-281BF4590D34}"/>
              </a:ext>
            </a:extLst>
          </p:cNvPr>
          <p:cNvSpPr/>
          <p:nvPr/>
        </p:nvSpPr>
        <p:spPr>
          <a:xfrm>
            <a:off x="7444224" y="3758168"/>
            <a:ext cx="2603822"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AMRFinderPlus</a:t>
            </a:r>
          </a:p>
        </p:txBody>
      </p:sp>
      <p:cxnSp>
        <p:nvCxnSpPr>
          <p:cNvPr id="17" name="Straight Arrow Connector 1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A0E8E1D6-FBDC-1389-BE61-35C33E627F26}"/>
              </a:ext>
            </a:extLst>
          </p:cNvPr>
          <p:cNvCxnSpPr/>
          <p:nvPr/>
        </p:nvCxnSpPr>
        <p:spPr>
          <a:xfrm>
            <a:off x="6894454" y="2971496"/>
            <a:ext cx="673652"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8" name="Rectangle 1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A8E1D3E-7044-1C82-DFB7-D86A5C974AB5}"/>
              </a:ext>
            </a:extLst>
          </p:cNvPr>
          <p:cNvSpPr/>
          <p:nvPr/>
        </p:nvSpPr>
        <p:spPr>
          <a:xfrm>
            <a:off x="2147944" y="3758168"/>
            <a:ext cx="154887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latin typeface="Abadi" panose="020B0604020104020204" pitchFamily="34" charset="0"/>
              </a:rPr>
              <a:t>GenBank</a:t>
            </a:r>
            <a:endParaRPr lang="en-US" sz="2800">
              <a:latin typeface="Abadi" panose="020B0604020104020204" pitchFamily="34" charset="0"/>
            </a:endParaRPr>
          </a:p>
        </p:txBody>
      </p:sp>
      <p:cxnSp>
        <p:nvCxnSpPr>
          <p:cNvPr id="19" name="Straight Arrow Connector 1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7EF0D35-BB77-351F-2977-1E4533BC383B}"/>
              </a:ext>
            </a:extLst>
          </p:cNvPr>
          <p:cNvCxnSpPr/>
          <p:nvPr/>
        </p:nvCxnSpPr>
        <p:spPr>
          <a:xfrm>
            <a:off x="3901785" y="4136189"/>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418C76C-DFA8-0539-EFB6-FD3FB9F20A62}"/>
              </a:ext>
            </a:extLst>
          </p:cNvPr>
          <p:cNvCxnSpPr>
            <a:cxnSpLocks/>
          </p:cNvCxnSpPr>
          <p:nvPr/>
        </p:nvCxnSpPr>
        <p:spPr>
          <a:xfrm>
            <a:off x="1361661" y="1798983"/>
            <a:ext cx="534536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B8E46A0-6521-EFCC-2268-56D81C9E79F9}"/>
              </a:ext>
            </a:extLst>
          </p:cNvPr>
          <p:cNvCxnSpPr>
            <a:cxnSpLocks/>
          </p:cNvCxnSpPr>
          <p:nvPr/>
        </p:nvCxnSpPr>
        <p:spPr>
          <a:xfrm>
            <a:off x="1361661" y="3090153"/>
            <a:ext cx="3308296"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D34A341-063B-FF9E-47F3-77ED28F42472}"/>
              </a:ext>
            </a:extLst>
          </p:cNvPr>
          <p:cNvCxnSpPr>
            <a:cxnSpLocks/>
          </p:cNvCxnSpPr>
          <p:nvPr/>
        </p:nvCxnSpPr>
        <p:spPr>
          <a:xfrm flipH="1">
            <a:off x="4643337" y="3090153"/>
            <a:ext cx="26620" cy="325876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373AAA0-BFB2-EE77-BE8B-D9AD31ECF21F}"/>
              </a:ext>
            </a:extLst>
          </p:cNvPr>
          <p:cNvCxnSpPr>
            <a:cxnSpLocks/>
          </p:cNvCxnSpPr>
          <p:nvPr/>
        </p:nvCxnSpPr>
        <p:spPr>
          <a:xfrm>
            <a:off x="6707026" y="1798983"/>
            <a:ext cx="0" cy="454993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AC45030-84AE-3336-79F2-CAEB35F6BE81}"/>
              </a:ext>
            </a:extLst>
          </p:cNvPr>
          <p:cNvCxnSpPr>
            <a:cxnSpLocks/>
          </p:cNvCxnSpPr>
          <p:nvPr/>
        </p:nvCxnSpPr>
        <p:spPr>
          <a:xfrm>
            <a:off x="4643337" y="6400799"/>
            <a:ext cx="2063689"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C8BA47B0-8D85-4E7B-F725-5C570381F18D}"/>
              </a:ext>
            </a:extLst>
          </p:cNvPr>
          <p:cNvCxnSpPr>
            <a:cxnSpLocks/>
          </p:cNvCxnSpPr>
          <p:nvPr/>
        </p:nvCxnSpPr>
        <p:spPr>
          <a:xfrm>
            <a:off x="1361661" y="1798983"/>
            <a:ext cx="0" cy="129117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37" name="Arrow: Right 3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278D74CA-30AE-629A-3299-0FB87731A8DB}"/>
              </a:ext>
            </a:extLst>
          </p:cNvPr>
          <p:cNvSpPr/>
          <p:nvPr/>
        </p:nvSpPr>
        <p:spPr>
          <a:xfrm rot="10800000">
            <a:off x="6816568" y="5723107"/>
            <a:ext cx="573382" cy="4085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badi" panose="020B0604020104020204" pitchFamily="34" charset="0"/>
            </a:endParaRPr>
          </a:p>
        </p:txBody>
      </p:sp>
      <p:sp>
        <p:nvSpPr>
          <p:cNvPr id="39" name="TextBox 3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F0AA387C-0A2D-8471-0EC8-3F24CC2F00E0}"/>
              </a:ext>
            </a:extLst>
          </p:cNvPr>
          <p:cNvSpPr txBox="1"/>
          <p:nvPr/>
        </p:nvSpPr>
        <p:spPr>
          <a:xfrm>
            <a:off x="7588761" y="5723107"/>
            <a:ext cx="1747594" cy="369332"/>
          </a:xfrm>
          <a:prstGeom prst="rect">
            <a:avLst/>
          </a:prstGeom>
          <a:noFill/>
        </p:spPr>
        <p:txBody>
          <a:bodyPr wrap="none" rtlCol="0">
            <a:spAutoFit/>
          </a:bodyPr>
          <a:lstStyle/>
          <a:p>
            <a:r>
              <a:rPr lang="en-US">
                <a:latin typeface="Abadi" panose="020B0604020104020204" pitchFamily="34" charset="0"/>
              </a:rPr>
              <a:t>Goal &lt;24 hours</a:t>
            </a:r>
          </a:p>
        </p:txBody>
      </p:sp>
    </p:spTree>
    <p:extLst>
      <p:ext uri="{BB962C8B-B14F-4D97-AF65-F5344CB8AC3E}">
        <p14:creationId xmlns:p14="http://schemas.microsoft.com/office/powerpoint/2010/main" val="4181534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5103-4CD0-06CD-7D1C-12D4B236329E}"/>
              </a:ext>
            </a:extLst>
          </p:cNvPr>
          <p:cNvSpPr>
            <a:spLocks noGrp="1"/>
          </p:cNvSpPr>
          <p:nvPr>
            <p:ph type="title"/>
          </p:nvPr>
        </p:nvSpPr>
        <p:spPr/>
        <p:txBody>
          <a:bodyPr/>
          <a:lstStyle/>
          <a:p>
            <a:r>
              <a:rPr lang="en-US" dirty="0"/>
              <a:t>A note about our assemblies</a:t>
            </a:r>
          </a:p>
        </p:txBody>
      </p:sp>
      <p:sp>
        <p:nvSpPr>
          <p:cNvPr id="3" name="Content Placeholder 2">
            <a:extLst>
              <a:ext uri="{FF2B5EF4-FFF2-40B4-BE49-F238E27FC236}">
                <a16:creationId xmlns:a16="http://schemas.microsoft.com/office/drawing/2014/main" id="{8A9ED666-3C7D-05FE-C551-8B1E77F73FD2}"/>
              </a:ext>
            </a:extLst>
          </p:cNvPr>
          <p:cNvSpPr>
            <a:spLocks noGrp="1"/>
          </p:cNvSpPr>
          <p:nvPr>
            <p:ph sz="quarter" idx="10"/>
          </p:nvPr>
        </p:nvSpPr>
        <p:spPr>
          <a:xfrm>
            <a:off x="838200" y="1690688"/>
            <a:ext cx="10515600" cy="4802187"/>
          </a:xfrm>
        </p:spPr>
        <p:txBody>
          <a:bodyPr>
            <a:normAutofit/>
          </a:bodyPr>
          <a:lstStyle/>
          <a:p>
            <a:r>
              <a:rPr lang="en-US" b="1" dirty="0"/>
              <a:t>SKESA</a:t>
            </a:r>
            <a:r>
              <a:rPr lang="en-US" dirty="0"/>
              <a:t> – High accuracy, high speed </a:t>
            </a:r>
            <a:r>
              <a:rPr lang="en-US" i="1" dirty="0"/>
              <a:t>de novo </a:t>
            </a:r>
            <a:r>
              <a:rPr lang="en-US" dirty="0"/>
              <a:t>assembler</a:t>
            </a:r>
          </a:p>
          <a:p>
            <a:endParaRPr lang="en-US" dirty="0"/>
          </a:p>
          <a:p>
            <a:endParaRPr lang="en-US" dirty="0"/>
          </a:p>
          <a:p>
            <a:endParaRPr lang="en-US" dirty="0"/>
          </a:p>
          <a:p>
            <a:endParaRPr lang="en-US" b="1" dirty="0"/>
          </a:p>
          <a:p>
            <a:r>
              <a:rPr lang="en-US" b="1" dirty="0"/>
              <a:t>SAUTE</a:t>
            </a:r>
            <a:r>
              <a:rPr lang="en-US" dirty="0"/>
              <a:t> – High sensitivity guided assembler can pull apart alleles based on variants represented in at least two reads.</a:t>
            </a:r>
          </a:p>
          <a:p>
            <a:pPr lvl="1"/>
            <a:r>
              <a:rPr lang="en-US" dirty="0"/>
              <a:t>Guides made from AMR genes (and stx)</a:t>
            </a:r>
          </a:p>
          <a:p>
            <a:r>
              <a:rPr lang="en-US" dirty="0">
                <a:solidFill>
                  <a:srgbClr val="C00000"/>
                </a:solidFill>
              </a:rPr>
              <a:t>Assemblies in GenBank are a concatenation of both</a:t>
            </a:r>
          </a:p>
          <a:p>
            <a:endParaRPr lang="en-US" dirty="0"/>
          </a:p>
        </p:txBody>
      </p:sp>
      <p:cxnSp>
        <p:nvCxnSpPr>
          <p:cNvPr id="4" name="Straight Connector 3" descr="Seesaw cartoon showing that the SKESA assembler prioritizes accuracy over contig length, unlike most other assemblers.">
            <a:extLst>
              <a:ext uri="{FF2B5EF4-FFF2-40B4-BE49-F238E27FC236}">
                <a16:creationId xmlns:a16="http://schemas.microsoft.com/office/drawing/2014/main" id="{80D7AC16-4DF0-D425-F87B-2DC2BA9F741F}"/>
              </a:ext>
            </a:extLst>
          </p:cNvPr>
          <p:cNvCxnSpPr>
            <a:cxnSpLocks/>
          </p:cNvCxnSpPr>
          <p:nvPr/>
        </p:nvCxnSpPr>
        <p:spPr>
          <a:xfrm>
            <a:off x="1207233" y="2294793"/>
            <a:ext cx="8868579" cy="1556929"/>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Triangle 4" descr="Seesaw cartoon showing that the SKESA assembler prioritizes accuracy over contig length, unlike most other assemblers.">
            <a:extLst>
              <a:ext uri="{FF2B5EF4-FFF2-40B4-BE49-F238E27FC236}">
                <a16:creationId xmlns:a16="http://schemas.microsoft.com/office/drawing/2014/main" id="{75B1B831-AAFC-1C82-8443-731D6D8A27BB}"/>
              </a:ext>
            </a:extLst>
          </p:cNvPr>
          <p:cNvSpPr/>
          <p:nvPr/>
        </p:nvSpPr>
        <p:spPr>
          <a:xfrm>
            <a:off x="5257801" y="3127516"/>
            <a:ext cx="767443" cy="92251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6" name="Straight Arrow Connector 5" descr="Seesaw cartoon showing that the SKESA assembler prioritizes accuracy over contig length, unlike most other assemblers.">
            <a:extLst>
              <a:ext uri="{FF2B5EF4-FFF2-40B4-BE49-F238E27FC236}">
                <a16:creationId xmlns:a16="http://schemas.microsoft.com/office/drawing/2014/main" id="{FC35D754-63A8-2C88-64CF-CF9E523F8029}"/>
              </a:ext>
            </a:extLst>
          </p:cNvPr>
          <p:cNvCxnSpPr>
            <a:cxnSpLocks/>
          </p:cNvCxnSpPr>
          <p:nvPr/>
        </p:nvCxnSpPr>
        <p:spPr>
          <a:xfrm flipV="1">
            <a:off x="1363407" y="2450801"/>
            <a:ext cx="0" cy="60051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 name="TextBox 6" descr="Seesaw cartoon showing that the SKESA assembler prioritizes accuracy over contig length, unlike most other assemblers.">
            <a:extLst>
              <a:ext uri="{FF2B5EF4-FFF2-40B4-BE49-F238E27FC236}">
                <a16:creationId xmlns:a16="http://schemas.microsoft.com/office/drawing/2014/main" id="{8521500D-5173-F488-840F-A1E68CF3ECDA}"/>
              </a:ext>
            </a:extLst>
          </p:cNvPr>
          <p:cNvSpPr txBox="1"/>
          <p:nvPr/>
        </p:nvSpPr>
        <p:spPr>
          <a:xfrm>
            <a:off x="612293" y="3027266"/>
            <a:ext cx="1502228" cy="523220"/>
          </a:xfrm>
          <a:prstGeom prst="rect">
            <a:avLst/>
          </a:prstGeom>
          <a:noFill/>
        </p:spPr>
        <p:txBody>
          <a:bodyPr wrap="square" rtlCol="0">
            <a:spAutoFit/>
          </a:bodyPr>
          <a:lstStyle/>
          <a:p>
            <a:r>
              <a:rPr lang="en-US" sz="2800" dirty="0"/>
              <a:t>Accuracy</a:t>
            </a:r>
          </a:p>
        </p:txBody>
      </p:sp>
      <p:sp>
        <p:nvSpPr>
          <p:cNvPr id="8" name="TextBox 7" descr="Seesaw cartoon showing that the SKESA assembler prioritizes accuracy over contig length, unlike most other assemblers.">
            <a:extLst>
              <a:ext uri="{FF2B5EF4-FFF2-40B4-BE49-F238E27FC236}">
                <a16:creationId xmlns:a16="http://schemas.microsoft.com/office/drawing/2014/main" id="{CBD8E6CA-684B-7300-6A5A-86C9FA01EFD3}"/>
              </a:ext>
            </a:extLst>
          </p:cNvPr>
          <p:cNvSpPr txBox="1"/>
          <p:nvPr/>
        </p:nvSpPr>
        <p:spPr>
          <a:xfrm>
            <a:off x="8807502" y="3114845"/>
            <a:ext cx="2123530" cy="523220"/>
          </a:xfrm>
          <a:prstGeom prst="rect">
            <a:avLst/>
          </a:prstGeom>
          <a:noFill/>
        </p:spPr>
        <p:txBody>
          <a:bodyPr wrap="none" rtlCol="0">
            <a:spAutoFit/>
          </a:bodyPr>
          <a:lstStyle/>
          <a:p>
            <a:r>
              <a:rPr lang="en-US" sz="2800" dirty="0"/>
              <a:t>Contig length</a:t>
            </a:r>
          </a:p>
        </p:txBody>
      </p:sp>
    </p:spTree>
    <p:extLst>
      <p:ext uri="{BB962C8B-B14F-4D97-AF65-F5344CB8AC3E}">
        <p14:creationId xmlns:p14="http://schemas.microsoft.com/office/powerpoint/2010/main" val="183739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E7272-71BF-6805-C59E-49EB9AA123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102E25-B223-29F6-7E83-DC70CEDB3EE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a:latin typeface="Abadi" panose="020B0604020104020204" pitchFamily="34" charset="0"/>
              </a:rPr>
              <a:t>Pathogen Detection Pipeline</a:t>
            </a:r>
          </a:p>
        </p:txBody>
      </p:sp>
      <p:sp>
        <p:nvSpPr>
          <p:cNvPr id="5" name="Rectangle 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EF313ECC-2295-3278-826C-700184B61553}"/>
              </a:ext>
            </a:extLst>
          </p:cNvPr>
          <p:cNvSpPr/>
          <p:nvPr/>
        </p:nvSpPr>
        <p:spPr>
          <a:xfrm>
            <a:off x="2511263" y="2082677"/>
            <a:ext cx="1185552"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SRA</a:t>
            </a:r>
          </a:p>
        </p:txBody>
      </p:sp>
      <p:cxnSp>
        <p:nvCxnSpPr>
          <p:cNvPr id="6" name="Straight Arrow Connector 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4656288D-07F8-B7BD-DC4B-6435FB6BD46B}"/>
              </a:ext>
            </a:extLst>
          </p:cNvPr>
          <p:cNvCxnSpPr/>
          <p:nvPr/>
        </p:nvCxnSpPr>
        <p:spPr>
          <a:xfrm>
            <a:off x="1696780"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252F5512-AAC5-B53E-B850-235B547850FB}"/>
              </a:ext>
            </a:extLst>
          </p:cNvPr>
          <p:cNvCxnSpPr/>
          <p:nvPr/>
        </p:nvCxnSpPr>
        <p:spPr>
          <a:xfrm>
            <a:off x="3901785"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8" name="Title 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5336A44D-FD14-ED37-8D5D-458173DC7833}"/>
              </a:ext>
            </a:extLst>
          </p:cNvPr>
          <p:cNvSpPr>
            <a:spLocks/>
          </p:cNvSpPr>
          <p:nvPr/>
        </p:nvSpPr>
        <p:spPr>
          <a:xfrm>
            <a:off x="4777469" y="2082677"/>
            <a:ext cx="1816011" cy="770062"/>
          </a:xfrm>
          <a:prstGeom prst="rect">
            <a:avLst/>
          </a:prstGeom>
          <a:solidFill>
            <a:schemeClr val="accent1"/>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Abadi" panose="020B0604020104020204" pitchFamily="34" charset="0"/>
                <a:ea typeface="+mn-ea"/>
                <a:cs typeface="+mn-cs"/>
              </a:rPr>
              <a:t>Assembly</a:t>
            </a:r>
            <a:endParaRPr kumimoji="0" lang="en-US" sz="2800" b="0" i="0" u="none" strike="noStrike" kern="1200" cap="none" spc="0" normalizeH="0" baseline="0" noProof="0" dirty="0">
              <a:ln>
                <a:noFill/>
              </a:ln>
              <a:solidFill>
                <a:schemeClr val="bg1"/>
              </a:solidFill>
              <a:effectLst/>
              <a:uLnTx/>
              <a:uFillTx/>
              <a:latin typeface="Abadi" panose="020B0604020104020204" pitchFamily="34" charset="0"/>
              <a:ea typeface="+mn-ea"/>
              <a:cs typeface="+mn-cs"/>
            </a:endParaRPr>
          </a:p>
        </p:txBody>
      </p:sp>
      <p:cxnSp>
        <p:nvCxnSpPr>
          <p:cNvPr id="9" name="Straight Arrow Connector 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099AC9E-B245-9271-98E5-1977C49C9F17}"/>
              </a:ext>
            </a:extLst>
          </p:cNvPr>
          <p:cNvCxnSpPr>
            <a:cxnSpLocks/>
          </p:cNvCxnSpPr>
          <p:nvPr/>
        </p:nvCxnSpPr>
        <p:spPr>
          <a:xfrm>
            <a:off x="5716424" y="2947370"/>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0" name="Rectangle 9"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E753790-D13B-1B19-E1FC-583B244C5DE4}"/>
              </a:ext>
            </a:extLst>
          </p:cNvPr>
          <p:cNvSpPr/>
          <p:nvPr/>
        </p:nvSpPr>
        <p:spPr>
          <a:xfrm>
            <a:off x="7695791" y="2082677"/>
            <a:ext cx="2001448"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Annotation</a:t>
            </a:r>
          </a:p>
        </p:txBody>
      </p:sp>
      <p:cxnSp>
        <p:nvCxnSpPr>
          <p:cNvPr id="11" name="Straight Arrow Connector 1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F9440396-CE1A-89FC-B871-799C894D7B81}"/>
              </a:ext>
            </a:extLst>
          </p:cNvPr>
          <p:cNvCxnSpPr/>
          <p:nvPr/>
        </p:nvCxnSpPr>
        <p:spPr>
          <a:xfrm>
            <a:off x="6816568" y="2467708"/>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2" name="Rectangle 1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F9C6ABDC-C0C9-2FE6-0C8E-66F7B6BCB51C}"/>
              </a:ext>
            </a:extLst>
          </p:cNvPr>
          <p:cNvSpPr/>
          <p:nvPr/>
        </p:nvSpPr>
        <p:spPr>
          <a:xfrm>
            <a:off x="4777466" y="3758168"/>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Clustering</a:t>
            </a:r>
          </a:p>
        </p:txBody>
      </p:sp>
      <p:cxnSp>
        <p:nvCxnSpPr>
          <p:cNvPr id="13" name="Straight Arrow Connector 12"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0F114519-30D7-4888-CC09-A94FF4BE1DDA}"/>
              </a:ext>
            </a:extLst>
          </p:cNvPr>
          <p:cNvCxnSpPr>
            <a:cxnSpLocks/>
          </p:cNvCxnSpPr>
          <p:nvPr/>
        </p:nvCxnSpPr>
        <p:spPr>
          <a:xfrm>
            <a:off x="5716424" y="4696490"/>
            <a:ext cx="0" cy="601066"/>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4" name="Rectangle 13"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654BFA90-F58C-E6F5-7038-F8D7F6756F2B}"/>
              </a:ext>
            </a:extLst>
          </p:cNvPr>
          <p:cNvSpPr/>
          <p:nvPr/>
        </p:nvSpPr>
        <p:spPr>
          <a:xfrm>
            <a:off x="4777466" y="5433659"/>
            <a:ext cx="181601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Abadi" panose="020B0604020104020204" pitchFamily="34" charset="0"/>
              </a:rPr>
              <a:t>Trees</a:t>
            </a:r>
          </a:p>
        </p:txBody>
      </p:sp>
      <p:cxnSp>
        <p:nvCxnSpPr>
          <p:cNvPr id="15" name="Straight Arrow Connector 1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DE2774B9-B0D7-3E33-680F-7AB4E0B76FC7}"/>
              </a:ext>
            </a:extLst>
          </p:cNvPr>
          <p:cNvCxnSpPr>
            <a:cxnSpLocks/>
          </p:cNvCxnSpPr>
          <p:nvPr/>
        </p:nvCxnSpPr>
        <p:spPr>
          <a:xfrm>
            <a:off x="8746135" y="2947369"/>
            <a:ext cx="0"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6" name="Title 1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A1E99C7-A83F-B925-9DF7-BDA658E25969}"/>
              </a:ext>
            </a:extLst>
          </p:cNvPr>
          <p:cNvSpPr>
            <a:spLocks noGrp="1"/>
          </p:cNvSpPr>
          <p:nvPr>
            <p:ph type="title" idx="4294967295"/>
          </p:nvPr>
        </p:nvSpPr>
        <p:spPr>
          <a:xfrm>
            <a:off x="7444224" y="3758168"/>
            <a:ext cx="2603822" cy="770062"/>
          </a:xfrm>
          <a:prstGeom prst="rect">
            <a:avLst/>
          </a:prstGeom>
          <a:solidFill>
            <a:schemeClr val="accent1"/>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Abadi" panose="020B0604020104020204" pitchFamily="34" charset="0"/>
                <a:ea typeface="+mn-ea"/>
                <a:cs typeface="+mn-cs"/>
              </a:rPr>
              <a:t>AMRFinderPlus</a:t>
            </a:r>
          </a:p>
        </p:txBody>
      </p:sp>
      <p:cxnSp>
        <p:nvCxnSpPr>
          <p:cNvPr id="17" name="Straight Arrow Connector 1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7E4A6A30-7634-CA98-4099-2095DE07ADE9}"/>
              </a:ext>
            </a:extLst>
          </p:cNvPr>
          <p:cNvCxnSpPr/>
          <p:nvPr/>
        </p:nvCxnSpPr>
        <p:spPr>
          <a:xfrm>
            <a:off x="6894454" y="2971496"/>
            <a:ext cx="673652" cy="71616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8" name="Rectangle 17"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2CD5BB60-DE4D-05A5-1C16-852978F454EE}"/>
              </a:ext>
            </a:extLst>
          </p:cNvPr>
          <p:cNvSpPr/>
          <p:nvPr/>
        </p:nvSpPr>
        <p:spPr>
          <a:xfrm>
            <a:off x="2147944" y="3758168"/>
            <a:ext cx="1548871" cy="77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latin typeface="Abadi" panose="020B0604020104020204" pitchFamily="34" charset="0"/>
              </a:rPr>
              <a:t>GenBank</a:t>
            </a:r>
            <a:endParaRPr lang="en-US" sz="2800">
              <a:latin typeface="Abadi" panose="020B0604020104020204" pitchFamily="34" charset="0"/>
            </a:endParaRPr>
          </a:p>
        </p:txBody>
      </p:sp>
      <p:cxnSp>
        <p:nvCxnSpPr>
          <p:cNvPr id="19" name="Straight Arrow Connector 1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8D3DE37B-47AC-C2CF-1DC7-C74699980944}"/>
              </a:ext>
            </a:extLst>
          </p:cNvPr>
          <p:cNvCxnSpPr/>
          <p:nvPr/>
        </p:nvCxnSpPr>
        <p:spPr>
          <a:xfrm>
            <a:off x="3901785" y="4136189"/>
            <a:ext cx="656134"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9A4216AB-85DB-E23C-20A2-4E15682E3C4D}"/>
              </a:ext>
            </a:extLst>
          </p:cNvPr>
          <p:cNvCxnSpPr>
            <a:cxnSpLocks/>
          </p:cNvCxnSpPr>
          <p:nvPr/>
        </p:nvCxnSpPr>
        <p:spPr>
          <a:xfrm>
            <a:off x="1361661" y="1798983"/>
            <a:ext cx="534536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FA17A646-5CD4-7DDD-A191-BC6691B6848D}"/>
              </a:ext>
            </a:extLst>
          </p:cNvPr>
          <p:cNvCxnSpPr>
            <a:cxnSpLocks/>
          </p:cNvCxnSpPr>
          <p:nvPr/>
        </p:nvCxnSpPr>
        <p:spPr>
          <a:xfrm>
            <a:off x="1361661" y="3090153"/>
            <a:ext cx="3308296"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E5286A30-00F2-F557-8E11-C12ABCA44C41}"/>
              </a:ext>
            </a:extLst>
          </p:cNvPr>
          <p:cNvCxnSpPr>
            <a:cxnSpLocks/>
          </p:cNvCxnSpPr>
          <p:nvPr/>
        </p:nvCxnSpPr>
        <p:spPr>
          <a:xfrm flipH="1">
            <a:off x="4643337" y="3090153"/>
            <a:ext cx="26620" cy="325876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8039268D-F056-6553-3D1C-4F2D9903406D}"/>
              </a:ext>
            </a:extLst>
          </p:cNvPr>
          <p:cNvCxnSpPr>
            <a:cxnSpLocks/>
          </p:cNvCxnSpPr>
          <p:nvPr/>
        </p:nvCxnSpPr>
        <p:spPr>
          <a:xfrm>
            <a:off x="6707026" y="1798983"/>
            <a:ext cx="0" cy="454993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B1AAB54B-ADFC-1D5D-EA92-BDD9CF4ECA90}"/>
              </a:ext>
            </a:extLst>
          </p:cNvPr>
          <p:cNvCxnSpPr>
            <a:cxnSpLocks/>
          </p:cNvCxnSpPr>
          <p:nvPr/>
        </p:nvCxnSpPr>
        <p:spPr>
          <a:xfrm>
            <a:off x="4643337" y="6400799"/>
            <a:ext cx="2063689"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972E2EBA-245D-FDEA-DE95-286B154B190C}"/>
              </a:ext>
            </a:extLst>
          </p:cNvPr>
          <p:cNvCxnSpPr>
            <a:cxnSpLocks/>
          </p:cNvCxnSpPr>
          <p:nvPr/>
        </p:nvCxnSpPr>
        <p:spPr>
          <a:xfrm>
            <a:off x="1361661" y="1798983"/>
            <a:ext cx="0" cy="129117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37" name="Arrow: Right 36"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33752C57-1D38-31AC-CE7D-FC1041B5FB52}"/>
              </a:ext>
            </a:extLst>
          </p:cNvPr>
          <p:cNvSpPr/>
          <p:nvPr/>
        </p:nvSpPr>
        <p:spPr>
          <a:xfrm rot="10800000">
            <a:off x="6816568" y="5723107"/>
            <a:ext cx="573382" cy="4085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badi" panose="020B0604020104020204" pitchFamily="34" charset="0"/>
            </a:endParaRPr>
          </a:p>
        </p:txBody>
      </p:sp>
      <p:sp>
        <p:nvSpPr>
          <p:cNvPr id="39" name="TextBox 38" descr="Illustration of basic steps in Pathogen Detection pipeline. &#10;1. Data comes in from SRA&#10;2. It is assembled&#10;2a. Assemblies are annotated&#10;2b. AMRFinderPlus is run&#10;3. Clustering with assemblies from GenBank&#10;4. Phylogenetic trees are inferred">
            <a:extLst>
              <a:ext uri="{FF2B5EF4-FFF2-40B4-BE49-F238E27FC236}">
                <a16:creationId xmlns:a16="http://schemas.microsoft.com/office/drawing/2014/main" id="{1D1EA61A-051D-837E-0711-2D2AF265C7E5}"/>
              </a:ext>
            </a:extLst>
          </p:cNvPr>
          <p:cNvSpPr txBox="1"/>
          <p:nvPr/>
        </p:nvSpPr>
        <p:spPr>
          <a:xfrm>
            <a:off x="7588761" y="5723107"/>
            <a:ext cx="1747594" cy="369332"/>
          </a:xfrm>
          <a:prstGeom prst="rect">
            <a:avLst/>
          </a:prstGeom>
          <a:noFill/>
        </p:spPr>
        <p:txBody>
          <a:bodyPr wrap="none" rtlCol="0">
            <a:spAutoFit/>
          </a:bodyPr>
          <a:lstStyle/>
          <a:p>
            <a:r>
              <a:rPr lang="en-US">
                <a:latin typeface="Abadi" panose="020B0604020104020204" pitchFamily="34" charset="0"/>
              </a:rPr>
              <a:t>Goal &lt;24 hours</a:t>
            </a:r>
          </a:p>
        </p:txBody>
      </p:sp>
    </p:spTree>
    <p:extLst>
      <p:ext uri="{BB962C8B-B14F-4D97-AF65-F5344CB8AC3E}">
        <p14:creationId xmlns:p14="http://schemas.microsoft.com/office/powerpoint/2010/main" val="1750126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0FBDA4BD-C02D-4D80-6B84-3F4FDBE46300}"/>
              </a:ext>
            </a:extLst>
          </p:cNvPr>
          <p:cNvSpPr>
            <a:spLocks noGrp="1"/>
          </p:cNvSpPr>
          <p:nvPr>
            <p:ph type="title"/>
          </p:nvPr>
        </p:nvSpPr>
        <p:spPr>
          <a:xfrm>
            <a:off x="838200" y="193268"/>
            <a:ext cx="10515600" cy="1325563"/>
          </a:xfrm>
        </p:spPr>
        <p:txBody>
          <a:bodyPr>
            <a:normAutofit/>
          </a:bodyPr>
          <a:lstStyle/>
          <a:p>
            <a:r>
              <a:rPr lang="en-US" sz="3600" dirty="0" err="1">
                <a:latin typeface="Gill Sans MT" panose="020B0502020104020203" pitchFamily="34" charset="0"/>
              </a:rPr>
              <a:t>AMRFinderPlus</a:t>
            </a:r>
            <a:r>
              <a:rPr lang="en-US" sz="3600" dirty="0">
                <a:latin typeface="Gill Sans MT" panose="020B0502020104020203" pitchFamily="34" charset="0"/>
              </a:rPr>
              <a:t> Uses a Curated Database, HMMs and BLAST to Identify AMR genes</a:t>
            </a:r>
          </a:p>
        </p:txBody>
      </p:sp>
      <p:grpSp>
        <p:nvGrpSpPr>
          <p:cNvPr id="17" name="Group 16" descr="AMRFinderPlus can be run on nucleotides or proteins, or annotated sequences. It uses a combination of the reference AMR sequence databases, HMMs, and blast, along with a hierarchy to make decisions on genes and proteins">
            <a:extLst>
              <a:ext uri="{FF2B5EF4-FFF2-40B4-BE49-F238E27FC236}">
                <a16:creationId xmlns:a16="http://schemas.microsoft.com/office/drawing/2014/main" id="{70302DB0-3B2B-AC12-BD7E-546A72B0BB50}"/>
              </a:ext>
            </a:extLst>
          </p:cNvPr>
          <p:cNvGrpSpPr/>
          <p:nvPr/>
        </p:nvGrpSpPr>
        <p:grpSpPr>
          <a:xfrm>
            <a:off x="1410401" y="1692607"/>
            <a:ext cx="5383440" cy="4112070"/>
            <a:chOff x="4005657" y="1355476"/>
            <a:chExt cx="3818744" cy="2685128"/>
          </a:xfrm>
        </p:grpSpPr>
        <p:sp>
          <p:nvSpPr>
            <p:cNvPr id="3" name="Magnetic Disk 3">
              <a:extLst>
                <a:ext uri="{FF2B5EF4-FFF2-40B4-BE49-F238E27FC236}">
                  <a16:creationId xmlns:a16="http://schemas.microsoft.com/office/drawing/2014/main" id="{235A4E02-A181-E58D-F980-721C24AF739F}"/>
                </a:ext>
              </a:extLst>
            </p:cNvPr>
            <p:cNvSpPr/>
            <p:nvPr/>
          </p:nvSpPr>
          <p:spPr>
            <a:xfrm>
              <a:off x="4423820" y="2867149"/>
              <a:ext cx="1178725" cy="1173455"/>
            </a:xfrm>
            <a:prstGeom prst="flowChartMagneticDisk">
              <a:avLst/>
            </a:prstGeom>
            <a:solidFill>
              <a:schemeClr val="accent1">
                <a:lumMod val="40000"/>
                <a:lumOff val="60000"/>
              </a:schemeClr>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latin typeface="Gill Sans MT" panose="020B0502020104020203" pitchFamily="34" charset="0"/>
                </a:rPr>
                <a:t>Reference</a:t>
              </a:r>
            </a:p>
            <a:p>
              <a:pPr algn="ctr"/>
              <a:r>
                <a:rPr lang="en-US" sz="1600" dirty="0">
                  <a:solidFill>
                    <a:srgbClr val="000000"/>
                  </a:solidFill>
                  <a:latin typeface="Gill Sans MT" panose="020B0502020104020203" pitchFamily="34" charset="0"/>
                </a:rPr>
                <a:t>database</a:t>
              </a:r>
            </a:p>
          </p:txBody>
        </p:sp>
        <p:sp>
          <p:nvSpPr>
            <p:cNvPr id="4" name="Process 4">
              <a:extLst>
                <a:ext uri="{FF2B5EF4-FFF2-40B4-BE49-F238E27FC236}">
                  <a16:creationId xmlns:a16="http://schemas.microsoft.com/office/drawing/2014/main" id="{136877FF-1DA1-FF82-2851-653C9664DA6F}"/>
                </a:ext>
              </a:extLst>
            </p:cNvPr>
            <p:cNvSpPr/>
            <p:nvPr/>
          </p:nvSpPr>
          <p:spPr>
            <a:xfrm>
              <a:off x="6062500" y="2172509"/>
              <a:ext cx="1103447" cy="1102381"/>
            </a:xfrm>
            <a:prstGeom prst="flowChartProcess">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1" dirty="0">
                  <a:solidFill>
                    <a:srgbClr val="000000"/>
                  </a:solidFill>
                  <a:latin typeface="Gill Sans MT" panose="020B0502020104020203" pitchFamily="34" charset="0"/>
                </a:rPr>
                <a:t>HMMER and</a:t>
              </a:r>
            </a:p>
            <a:p>
              <a:pPr algn="ctr"/>
              <a:r>
                <a:rPr lang="en-US" sz="1351" dirty="0">
                  <a:solidFill>
                    <a:srgbClr val="000000"/>
                  </a:solidFill>
                  <a:latin typeface="Gill Sans MT" panose="020B0502020104020203" pitchFamily="34" charset="0"/>
                </a:rPr>
                <a:t>BLAST</a:t>
              </a:r>
            </a:p>
          </p:txBody>
        </p:sp>
        <p:sp>
          <p:nvSpPr>
            <p:cNvPr id="6" name="Data 14">
              <a:extLst>
                <a:ext uri="{FF2B5EF4-FFF2-40B4-BE49-F238E27FC236}">
                  <a16:creationId xmlns:a16="http://schemas.microsoft.com/office/drawing/2014/main" id="{70D1D389-A5B7-B0D5-7894-6122FABD4FD2}"/>
                </a:ext>
              </a:extLst>
            </p:cNvPr>
            <p:cNvSpPr/>
            <p:nvPr/>
          </p:nvSpPr>
          <p:spPr>
            <a:xfrm>
              <a:off x="4005657" y="1355476"/>
              <a:ext cx="1916284" cy="819213"/>
            </a:xfrm>
            <a:prstGeom prst="flowChartInputOutpu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latin typeface="Gill Sans MT" panose="020B0502020104020203" pitchFamily="34" charset="0"/>
                </a:rPr>
                <a:t>Proteins</a:t>
              </a:r>
            </a:p>
            <a:p>
              <a:pPr algn="ctr"/>
              <a:r>
                <a:rPr lang="en-US" sz="1600" dirty="0">
                  <a:solidFill>
                    <a:srgbClr val="000000"/>
                  </a:solidFill>
                  <a:latin typeface="Gill Sans MT" panose="020B0502020104020203" pitchFamily="34" charset="0"/>
                </a:rPr>
                <a:t>Nucleotide</a:t>
              </a:r>
            </a:p>
          </p:txBody>
        </p:sp>
        <p:cxnSp>
          <p:nvCxnSpPr>
            <p:cNvPr id="8" name="Straight Arrow Connector 7">
              <a:extLst>
                <a:ext uri="{FF2B5EF4-FFF2-40B4-BE49-F238E27FC236}">
                  <a16:creationId xmlns:a16="http://schemas.microsoft.com/office/drawing/2014/main" id="{E75A6619-FF6D-4BCD-C23E-0918D5016634}"/>
                </a:ext>
              </a:extLst>
            </p:cNvPr>
            <p:cNvCxnSpPr/>
            <p:nvPr/>
          </p:nvCxnSpPr>
          <p:spPr>
            <a:xfrm>
              <a:off x="5858783" y="1666634"/>
              <a:ext cx="283780" cy="425743"/>
            </a:xfrm>
            <a:prstGeom prst="straightConnector1">
              <a:avLst/>
            </a:prstGeom>
            <a:ln w="28575">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DD38619-B003-802A-BE08-D0C9CD6742E5}"/>
                </a:ext>
              </a:extLst>
            </p:cNvPr>
            <p:cNvCxnSpPr/>
            <p:nvPr/>
          </p:nvCxnSpPr>
          <p:spPr>
            <a:xfrm flipV="1">
              <a:off x="5720072" y="3296169"/>
              <a:ext cx="283780" cy="264344"/>
            </a:xfrm>
            <a:prstGeom prst="straightConnector1">
              <a:avLst/>
            </a:prstGeom>
            <a:ln w="28575">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347F0D-531E-413A-175A-0A068812AFD9}"/>
                </a:ext>
              </a:extLst>
            </p:cNvPr>
            <p:cNvCxnSpPr/>
            <p:nvPr/>
          </p:nvCxnSpPr>
          <p:spPr>
            <a:xfrm>
              <a:off x="7333449" y="2810521"/>
              <a:ext cx="490952" cy="0"/>
            </a:xfrm>
            <a:prstGeom prst="straightConnector1">
              <a:avLst/>
            </a:prstGeom>
            <a:ln w="28575">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 name="Document 5" descr="AMRFinderPlus results are integrated into the Pathogen Detection Isolates Browser and MicroBIGG-E">
            <a:extLst>
              <a:ext uri="{FF2B5EF4-FFF2-40B4-BE49-F238E27FC236}">
                <a16:creationId xmlns:a16="http://schemas.microsoft.com/office/drawing/2014/main" id="{1203879A-6AD1-3E83-D7FE-D15AFA958DD7}"/>
              </a:ext>
            </a:extLst>
          </p:cNvPr>
          <p:cNvSpPr/>
          <p:nvPr/>
        </p:nvSpPr>
        <p:spPr>
          <a:xfrm>
            <a:off x="7029976" y="2026985"/>
            <a:ext cx="4015952" cy="3521903"/>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latin typeface="Gill Sans MT" panose="020B0502020104020203" pitchFamily="34" charset="0"/>
              </a:rPr>
              <a:t>Report on</a:t>
            </a:r>
          </a:p>
          <a:p>
            <a:pPr algn="ctr"/>
            <a:r>
              <a:rPr lang="en-US" sz="2400" dirty="0">
                <a:solidFill>
                  <a:schemeClr val="bg1"/>
                </a:solidFill>
                <a:latin typeface="Gill Sans MT" panose="020B0502020104020203" pitchFamily="34" charset="0"/>
              </a:rPr>
              <a:t>resistance genes</a:t>
            </a:r>
          </a:p>
          <a:p>
            <a:pPr algn="ctr"/>
            <a:r>
              <a:rPr lang="en-US" sz="2400" dirty="0">
                <a:solidFill>
                  <a:schemeClr val="bg1"/>
                </a:solidFill>
                <a:latin typeface="Gill Sans MT" panose="020B0502020104020203" pitchFamily="34" charset="0"/>
              </a:rPr>
              <a:t>integrated into Pathogen Detection Isolate Browser for &gt;2 million pathogen isolates</a:t>
            </a:r>
          </a:p>
          <a:p>
            <a:pPr algn="ctr"/>
            <a:r>
              <a:rPr lang="en-US" sz="2400" dirty="0">
                <a:solidFill>
                  <a:schemeClr val="bg1"/>
                </a:solidFill>
                <a:latin typeface="Gill Sans MT" panose="020B0502020104020203" pitchFamily="34" charset="0"/>
              </a:rPr>
              <a:t>and MicroBIGG-E</a:t>
            </a:r>
          </a:p>
          <a:p>
            <a:pPr algn="ctr"/>
            <a:r>
              <a:rPr lang="en-US" sz="2400" dirty="0">
                <a:solidFill>
                  <a:schemeClr val="bg1"/>
                </a:solidFill>
                <a:latin typeface="Gill Sans MT" panose="020B0502020104020203" pitchFamily="34" charset="0"/>
              </a:rPr>
              <a:t>for &gt;1.5 million assemblies</a:t>
            </a:r>
          </a:p>
        </p:txBody>
      </p:sp>
      <p:sp>
        <p:nvSpPr>
          <p:cNvPr id="11" name="Rectangle 10">
            <a:extLst>
              <a:ext uri="{FF2B5EF4-FFF2-40B4-BE49-F238E27FC236}">
                <a16:creationId xmlns:a16="http://schemas.microsoft.com/office/drawing/2014/main" id="{AEEFBD45-842C-C03B-ED36-0D6E36D3E745}"/>
              </a:ext>
            </a:extLst>
          </p:cNvPr>
          <p:cNvSpPr/>
          <p:nvPr/>
        </p:nvSpPr>
        <p:spPr>
          <a:xfrm>
            <a:off x="3995423" y="6199179"/>
            <a:ext cx="4904719" cy="461665"/>
          </a:xfrm>
          <a:prstGeom prst="rect">
            <a:avLst/>
          </a:prstGeom>
        </p:spPr>
        <p:txBody>
          <a:bodyPr wrap="square">
            <a:spAutoFit/>
          </a:bodyPr>
          <a:lstStyle/>
          <a:p>
            <a:r>
              <a:rPr lang="en-US" sz="2400" dirty="0"/>
              <a:t>https://</a:t>
            </a:r>
            <a:r>
              <a:rPr lang="en-US" sz="2400" dirty="0" err="1"/>
              <a:t>github.com</a:t>
            </a:r>
            <a:r>
              <a:rPr lang="en-US" sz="2400" dirty="0"/>
              <a:t>/</a:t>
            </a:r>
            <a:r>
              <a:rPr lang="en-US" sz="2400" dirty="0" err="1"/>
              <a:t>ncbi</a:t>
            </a:r>
            <a:r>
              <a:rPr lang="en-US" sz="2400" dirty="0"/>
              <a:t>/</a:t>
            </a:r>
            <a:r>
              <a:rPr lang="en-US" sz="2400" dirty="0" err="1"/>
              <a:t>amr</a:t>
            </a:r>
            <a:r>
              <a:rPr lang="en-US" sz="2400" dirty="0"/>
              <a:t>/wiki</a:t>
            </a:r>
          </a:p>
        </p:txBody>
      </p:sp>
    </p:spTree>
    <p:extLst>
      <p:ext uri="{BB962C8B-B14F-4D97-AF65-F5344CB8AC3E}">
        <p14:creationId xmlns:p14="http://schemas.microsoft.com/office/powerpoint/2010/main" val="1076389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47C84-E8AD-EAF2-5170-B79C0201279A}"/>
              </a:ext>
            </a:extLst>
          </p:cNvPr>
          <p:cNvSpPr>
            <a:spLocks noGrp="1"/>
          </p:cNvSpPr>
          <p:nvPr>
            <p:ph type="title"/>
          </p:nvPr>
        </p:nvSpPr>
        <p:spPr>
          <a:xfrm>
            <a:off x="838200" y="365125"/>
            <a:ext cx="10515600" cy="876714"/>
          </a:xfrm>
        </p:spPr>
        <p:txBody>
          <a:bodyPr/>
          <a:lstStyle/>
          <a:p>
            <a:r>
              <a:rPr lang="en-US" sz="2900" err="1">
                <a:latin typeface="Helvetica"/>
                <a:cs typeface="Helvetica"/>
              </a:rPr>
              <a:t>AMRFinderPlus</a:t>
            </a:r>
            <a:r>
              <a:rPr lang="en-US" sz="2900">
                <a:latin typeface="Helvetica"/>
                <a:cs typeface="Helvetica"/>
              </a:rPr>
              <a:t> - Large Scale Requires Concise Information</a:t>
            </a:r>
          </a:p>
        </p:txBody>
      </p:sp>
      <p:sp>
        <p:nvSpPr>
          <p:cNvPr id="3" name="Content Placeholder 2">
            <a:extLst>
              <a:ext uri="{FF2B5EF4-FFF2-40B4-BE49-F238E27FC236}">
                <a16:creationId xmlns:a16="http://schemas.microsoft.com/office/drawing/2014/main" id="{5F773C9C-6E6A-86C6-5999-B1EB9B984832}"/>
              </a:ext>
            </a:extLst>
          </p:cNvPr>
          <p:cNvSpPr>
            <a:spLocks noGrp="1"/>
          </p:cNvSpPr>
          <p:nvPr>
            <p:ph sz="quarter" idx="10"/>
          </p:nvPr>
        </p:nvSpPr>
        <p:spPr>
          <a:xfrm>
            <a:off x="838200" y="1209007"/>
            <a:ext cx="10515600" cy="4782886"/>
          </a:xfrm>
        </p:spPr>
        <p:txBody>
          <a:bodyPr vert="horz" lIns="91440" tIns="45720" rIns="91440" bIns="45720" rtlCol="0" anchor="t">
            <a:normAutofit/>
          </a:bodyPr>
          <a:lstStyle/>
          <a:p>
            <a:pPr>
              <a:lnSpc>
                <a:spcPct val="100000"/>
              </a:lnSpc>
            </a:pPr>
            <a:r>
              <a:rPr lang="en-US" sz="2000">
                <a:latin typeface="Helvetica"/>
                <a:cs typeface="Helvetica"/>
              </a:rPr>
              <a:t>hundreds of genomes per day</a:t>
            </a:r>
            <a:endParaRPr lang="en-US" sz="2000"/>
          </a:p>
          <a:p>
            <a:pPr>
              <a:lnSpc>
                <a:spcPct val="100000"/>
              </a:lnSpc>
            </a:pPr>
            <a:r>
              <a:rPr lang="en-US" sz="2000">
                <a:latin typeface="Helvetica"/>
                <a:cs typeface="Helvetica"/>
              </a:rPr>
              <a:t>can’t be ‘artisanal’; flipping through multiple columns/rows/tables will not work</a:t>
            </a:r>
            <a:endParaRPr lang="en-US" sz="2000">
              <a:cs typeface="Helvetica"/>
            </a:endParaRPr>
          </a:p>
          <a:p>
            <a:pPr>
              <a:lnSpc>
                <a:spcPct val="100000"/>
              </a:lnSpc>
            </a:pPr>
            <a:r>
              <a:rPr lang="en-US" sz="2000">
                <a:latin typeface="Helvetica"/>
                <a:cs typeface="Helvetica"/>
              </a:rPr>
              <a:t>Need </a:t>
            </a:r>
            <a:r>
              <a:rPr lang="en-US" sz="2000" i="1">
                <a:latin typeface="Helvetica"/>
                <a:cs typeface="helvetica"/>
              </a:rPr>
              <a:t>concise, discrete signifier </a:t>
            </a:r>
            <a:r>
              <a:rPr lang="en-US" sz="2000">
                <a:latin typeface="Helvetica"/>
                <a:cs typeface="Helvetica"/>
              </a:rPr>
              <a:t>that conveys appropriate information about genotype (and possibly phenotype)–the gene symbol (e.g., </a:t>
            </a:r>
            <a:r>
              <a:rPr lang="en-US" sz="2000" i="1">
                <a:latin typeface="Helvetica"/>
                <a:cs typeface="helvetica"/>
              </a:rPr>
              <a:t>blaKPC-2</a:t>
            </a:r>
            <a:r>
              <a:rPr lang="en-US" sz="2000">
                <a:latin typeface="Helvetica"/>
                <a:cs typeface="Helvetica"/>
              </a:rPr>
              <a:t>, </a:t>
            </a:r>
            <a:r>
              <a:rPr lang="en-US" sz="2000" i="1">
                <a:latin typeface="Helvetica"/>
                <a:cs typeface="helvetica"/>
              </a:rPr>
              <a:t>sul1</a:t>
            </a:r>
            <a:r>
              <a:rPr lang="en-US" sz="2000">
                <a:latin typeface="Helvetica"/>
                <a:cs typeface="Helvetica"/>
              </a:rPr>
              <a:t>)</a:t>
            </a:r>
            <a:endParaRPr lang="en-US" sz="2000">
              <a:cs typeface="Helvetica"/>
            </a:endParaRPr>
          </a:p>
          <a:p>
            <a:pPr>
              <a:lnSpc>
                <a:spcPct val="100000"/>
              </a:lnSpc>
            </a:pPr>
            <a:r>
              <a:rPr lang="en-US" sz="2000">
                <a:latin typeface="Helvetica"/>
                <a:cs typeface="Helvetica"/>
              </a:rPr>
              <a:t>The gene symbol is a shorthand for gene function:</a:t>
            </a:r>
            <a:endParaRPr lang="en-US" sz="2000">
              <a:cs typeface="Helvetica"/>
            </a:endParaRPr>
          </a:p>
          <a:p>
            <a:pPr lvl="1">
              <a:lnSpc>
                <a:spcPct val="100000"/>
              </a:lnSpc>
            </a:pPr>
            <a:r>
              <a:rPr lang="en-US" sz="1800">
                <a:latin typeface="Helvetica"/>
                <a:cs typeface="Helvetica"/>
              </a:rPr>
              <a:t>"</a:t>
            </a:r>
            <a:r>
              <a:rPr lang="en-US" sz="1800" i="1">
                <a:latin typeface="Helvetica"/>
                <a:cs typeface="Helvetica"/>
              </a:rPr>
              <a:t>bla</a:t>
            </a:r>
            <a:r>
              <a:rPr lang="en-US" sz="1800" i="1" baseline="-25000">
                <a:latin typeface="Helvetica"/>
                <a:cs typeface="Helvetica"/>
              </a:rPr>
              <a:t>KPC-33</a:t>
            </a:r>
            <a:r>
              <a:rPr lang="en-US" sz="1800">
                <a:latin typeface="Helvetica"/>
                <a:cs typeface="Helvetica"/>
              </a:rPr>
              <a:t>" means "inhibitor-resistant extended spectrum class A beta-lactamase KPC-33"</a:t>
            </a:r>
          </a:p>
          <a:p>
            <a:pPr>
              <a:lnSpc>
                <a:spcPct val="100000"/>
              </a:lnSpc>
            </a:pPr>
            <a:r>
              <a:rPr lang="en-US" sz="2000" b="1">
                <a:latin typeface="Helvetica"/>
                <a:cs typeface="Helvetica"/>
              </a:rPr>
              <a:t>Incorporate ambiguity and accurate specification</a:t>
            </a:r>
            <a:endParaRPr lang="en-US" sz="2000">
              <a:latin typeface="Helvetica"/>
              <a:cs typeface="Helvetica"/>
            </a:endParaRPr>
          </a:p>
          <a:p>
            <a:pPr lvl="2">
              <a:lnSpc>
                <a:spcPct val="100000"/>
              </a:lnSpc>
            </a:pPr>
            <a:r>
              <a:rPr lang="en-US" sz="1800">
                <a:latin typeface="Helvetica"/>
                <a:cs typeface="Helvetica"/>
              </a:rPr>
              <a:t>KPC-2: </a:t>
            </a:r>
            <a:r>
              <a:rPr lang="en-US" sz="1800" err="1">
                <a:latin typeface="Helvetica"/>
                <a:cs typeface="Helvetica"/>
              </a:rPr>
              <a:t>carbapenemase</a:t>
            </a:r>
            <a:endParaRPr lang="en-US" sz="1800">
              <a:cs typeface="Helvetica"/>
            </a:endParaRPr>
          </a:p>
          <a:p>
            <a:pPr lvl="2">
              <a:lnSpc>
                <a:spcPct val="100000"/>
              </a:lnSpc>
            </a:pPr>
            <a:r>
              <a:rPr lang="en-US" sz="1800">
                <a:latin typeface="Helvetica"/>
                <a:cs typeface="Helvetica"/>
              </a:rPr>
              <a:t>KPC-33: inhibitor-resistant cephalosporinase (1 aa change from KPC-2)</a:t>
            </a:r>
            <a:endParaRPr lang="en-US" sz="1800">
              <a:cs typeface="Helvetica"/>
            </a:endParaRPr>
          </a:p>
          <a:p>
            <a:pPr lvl="2">
              <a:lnSpc>
                <a:spcPct val="100000"/>
              </a:lnSpc>
            </a:pPr>
            <a:r>
              <a:rPr lang="en-US" sz="1800">
                <a:latin typeface="Helvetica"/>
                <a:cs typeface="Helvetica"/>
              </a:rPr>
              <a:t>KPC-8: inhibitor-resistant </a:t>
            </a:r>
            <a:r>
              <a:rPr lang="en-US" sz="1800" err="1">
                <a:latin typeface="Helvetica"/>
                <a:cs typeface="Helvetica"/>
              </a:rPr>
              <a:t>carbapenemase</a:t>
            </a:r>
            <a:r>
              <a:rPr lang="en-US" sz="1800">
                <a:latin typeface="Helvetica"/>
                <a:cs typeface="Helvetica"/>
              </a:rPr>
              <a:t> (2 aa changes from KPC-2)</a:t>
            </a:r>
            <a:endParaRPr lang="en-US" sz="1800">
              <a:cs typeface="Helvetica"/>
            </a:endParaRPr>
          </a:p>
          <a:p>
            <a:pPr lvl="2">
              <a:lnSpc>
                <a:spcPct val="100000"/>
              </a:lnSpc>
            </a:pPr>
            <a:r>
              <a:rPr lang="en-US" sz="1800">
                <a:latin typeface="Helvetica"/>
                <a:cs typeface="Helvetica"/>
              </a:rPr>
              <a:t>A novel KPC family enzyme could have </a:t>
            </a:r>
            <a:r>
              <a:rPr lang="en-US" sz="1800" i="1">
                <a:latin typeface="Helvetica"/>
                <a:cs typeface="Helvetica"/>
              </a:rPr>
              <a:t>any </a:t>
            </a:r>
            <a:r>
              <a:rPr lang="en-US" sz="1800">
                <a:latin typeface="Helvetica"/>
                <a:cs typeface="Helvetica"/>
              </a:rPr>
              <a:t>of these phenotypes</a:t>
            </a:r>
            <a:endParaRPr lang="en-US" sz="2200">
              <a:cs typeface="Helvetica"/>
            </a:endParaRPr>
          </a:p>
        </p:txBody>
      </p:sp>
    </p:spTree>
    <p:extLst>
      <p:ext uri="{BB962C8B-B14F-4D97-AF65-F5344CB8AC3E}">
        <p14:creationId xmlns:p14="http://schemas.microsoft.com/office/powerpoint/2010/main" val="880634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descr="AMRFinderPlus Uses a Curated Hierarchy​"/>
          <p:cNvSpPr txBox="1">
            <a:spLocks noGrp="1"/>
          </p:cNvSpPr>
          <p:nvPr>
            <p:ph type="title" idx="4294967295"/>
          </p:nvPr>
        </p:nvSpPr>
        <p:spPr>
          <a:xfrm>
            <a:off x="133611" y="174545"/>
            <a:ext cx="11924778"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err="1">
                <a:ln>
                  <a:noFill/>
                </a:ln>
                <a:solidFill>
                  <a:schemeClr val="tx1"/>
                </a:solidFill>
                <a:effectLst/>
                <a:uLnTx/>
                <a:uFillTx/>
                <a:latin typeface="Arial Nova"/>
                <a:ea typeface="+mn-ea"/>
                <a:cs typeface="+mn-cs"/>
              </a:rPr>
              <a:t>AMRFinderPlus</a:t>
            </a:r>
            <a:r>
              <a:rPr kumimoji="0" lang="en-US" sz="2700" b="0" i="0" u="none" strike="noStrike" kern="1200" cap="none" spc="0" normalizeH="0" baseline="0" noProof="0">
                <a:ln>
                  <a:noFill/>
                </a:ln>
                <a:solidFill>
                  <a:schemeClr val="tx1"/>
                </a:solidFill>
                <a:effectLst/>
                <a:uLnTx/>
                <a:uFillTx/>
                <a:latin typeface="Arial Nova"/>
                <a:ea typeface="+mn-ea"/>
                <a:cs typeface="+mn-cs"/>
              </a:rPr>
              <a:t> Uses a Curated Hierarchy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chemeClr val="tx1"/>
              </a:solidFill>
              <a:effectLst/>
              <a:uLnTx/>
              <a:uFillTx/>
              <a:latin typeface="Arial Nova"/>
              <a:ea typeface="+mn-ea"/>
              <a:cs typeface="+mn-cs"/>
            </a:endParaRPr>
          </a:p>
        </p:txBody>
      </p:sp>
      <p:sp>
        <p:nvSpPr>
          <p:cNvPr id="14" name="TextBox 13">
            <a:extLst>
              <a:ext uri="{FF2B5EF4-FFF2-40B4-BE49-F238E27FC236}">
                <a16:creationId xmlns:a16="http://schemas.microsoft.com/office/drawing/2014/main" id="{91EFA610-4520-26E5-AE84-51CD85BFD66C}"/>
              </a:ext>
            </a:extLst>
          </p:cNvPr>
          <p:cNvSpPr txBox="1"/>
          <p:nvPr/>
        </p:nvSpPr>
        <p:spPr>
          <a:xfrm>
            <a:off x="6095343" y="1002975"/>
            <a:ext cx="5965347" cy="4154984"/>
          </a:xfrm>
          <a:prstGeom prst="rect">
            <a:avLst/>
          </a:prstGeom>
          <a:noFill/>
          <a:ln>
            <a:solidFill>
              <a:schemeClr val="accent1"/>
            </a:solidFill>
          </a:ln>
        </p:spPr>
        <p:txBody>
          <a:bodyPr wrap="square" lIns="91440" tIns="45720" rIns="91440" bIns="45720" rtlCol="0" anchor="t">
            <a:spAutoFit/>
          </a:bodyPr>
          <a:lstStyle/>
          <a:p>
            <a:pPr marL="285750" indent="-285750">
              <a:buFont typeface="Arial" panose="020B0604020202020204" pitchFamily="34" charset="0"/>
              <a:buChar char="•"/>
            </a:pPr>
            <a:r>
              <a:rPr lang="en-US" sz="2200" b="0" i="0" u="none" strike="noStrike">
                <a:solidFill>
                  <a:srgbClr val="000000"/>
                </a:solidFill>
                <a:effectLst/>
                <a:latin typeface="Arial Nova"/>
                <a:cs typeface="Helvetica"/>
              </a:rPr>
              <a:t>Makes an affirmative statement as to what the gene should be called</a:t>
            </a:r>
          </a:p>
          <a:p>
            <a:pPr marL="285750" indent="-285750">
              <a:buFont typeface="Arial" panose="020B0604020202020204" pitchFamily="34" charset="0"/>
              <a:buChar char="•"/>
            </a:pPr>
            <a:r>
              <a:rPr lang="en-US" sz="2200" b="0" i="0" u="none" strike="noStrike">
                <a:solidFill>
                  <a:srgbClr val="000000"/>
                </a:solidFill>
                <a:effectLst/>
                <a:latin typeface="Arial Nova"/>
                <a:cs typeface="Helvetica"/>
              </a:rPr>
              <a:t>Attempts to give the sequence the name that one of our curators would give it if they were looking at it manually</a:t>
            </a:r>
            <a:r>
              <a:rPr lang="en-US" sz="2200" b="0" i="0">
                <a:solidFill>
                  <a:srgbClr val="000000"/>
                </a:solidFill>
                <a:effectLst/>
                <a:latin typeface="Arial Nova"/>
                <a:cs typeface="Helvetica"/>
              </a:rPr>
              <a:t>​</a:t>
            </a:r>
            <a:endParaRPr lang="en-US" sz="2200">
              <a:solidFill>
                <a:srgbClr val="000000"/>
              </a:solidFill>
              <a:latin typeface="Arial Nova"/>
              <a:cs typeface="Helvetica"/>
            </a:endParaRPr>
          </a:p>
          <a:p>
            <a:pPr marL="285750" indent="-285750">
              <a:buFont typeface="Arial" panose="020B0604020202020204" pitchFamily="34" charset="0"/>
              <a:buChar char="•"/>
            </a:pPr>
            <a:r>
              <a:rPr lang="en-US" sz="2200" b="0" i="0" u="none" strike="noStrike">
                <a:solidFill>
                  <a:srgbClr val="000000"/>
                </a:solidFill>
                <a:effectLst/>
                <a:latin typeface="Arial Nova"/>
                <a:cs typeface="Helvetica"/>
              </a:rPr>
              <a:t>Avoids overspecification</a:t>
            </a:r>
            <a:r>
              <a:rPr lang="en-US" sz="2200">
                <a:solidFill>
                  <a:srgbClr val="000000"/>
                </a:solidFill>
                <a:latin typeface="Arial Nova"/>
                <a:cs typeface="Helvetica"/>
              </a:rPr>
              <a:t> and incorporates ambiguity</a:t>
            </a:r>
            <a:r>
              <a:rPr lang="en-US" sz="2200" b="0" i="0">
                <a:solidFill>
                  <a:srgbClr val="000000"/>
                </a:solidFill>
                <a:effectLst/>
                <a:latin typeface="Arial Nova"/>
                <a:cs typeface="Helvetica"/>
              </a:rPr>
              <a:t>​</a:t>
            </a:r>
            <a:r>
              <a:rPr lang="en-US" sz="2200">
                <a:solidFill>
                  <a:srgbClr val="000000"/>
                </a:solidFill>
                <a:latin typeface="Arial Nova"/>
                <a:cs typeface="Helvetica"/>
              </a:rPr>
              <a:t>, to prevent incorrect information about possible phenotype: </a:t>
            </a:r>
            <a:endParaRPr lang="en-US" sz="2200">
              <a:solidFill>
                <a:srgbClr val="000000"/>
              </a:solidFill>
              <a:latin typeface="Arial Nova"/>
              <a:cs typeface="Arial"/>
            </a:endParaRPr>
          </a:p>
          <a:p>
            <a:pPr marL="742950" lvl="1" indent="-285750">
              <a:buFont typeface="Arial" panose="020B0604020202020204" pitchFamily="34" charset="0"/>
              <a:buChar char="•"/>
            </a:pPr>
            <a:r>
              <a:rPr lang="en-US" sz="2200">
                <a:solidFill>
                  <a:srgbClr val="000000"/>
                </a:solidFill>
                <a:latin typeface="Arial Nova"/>
                <a:cs typeface="Helvetica"/>
              </a:rPr>
              <a:t>e.g., not calling a novel KPC family enzyme of unknown function “KPC-2 </a:t>
            </a:r>
            <a:r>
              <a:rPr lang="en-US" sz="2200" err="1">
                <a:solidFill>
                  <a:srgbClr val="000000"/>
                </a:solidFill>
                <a:latin typeface="Arial Nova"/>
                <a:cs typeface="Helvetica"/>
              </a:rPr>
              <a:t>carbapanemase</a:t>
            </a:r>
            <a:r>
              <a:rPr lang="en-US" sz="2200">
                <a:solidFill>
                  <a:srgbClr val="000000"/>
                </a:solidFill>
                <a:latin typeface="Arial Nova"/>
                <a:cs typeface="Helvetica"/>
              </a:rPr>
              <a:t>” because it is the closest hit</a:t>
            </a:r>
            <a:endParaRPr lang="en-US" sz="2200" b="0" i="0">
              <a:solidFill>
                <a:srgbClr val="000000"/>
              </a:solidFill>
              <a:effectLst/>
              <a:latin typeface="Arial Nova"/>
              <a:cs typeface="Arial"/>
            </a:endParaRPr>
          </a:p>
        </p:txBody>
      </p:sp>
      <p:sp>
        <p:nvSpPr>
          <p:cNvPr id="9" name="TextBox 8">
            <a:extLst>
              <a:ext uri="{FF2B5EF4-FFF2-40B4-BE49-F238E27FC236}">
                <a16:creationId xmlns:a16="http://schemas.microsoft.com/office/drawing/2014/main" id="{BAC04AD4-B7E7-C5A4-48F9-CA1B10467F13}"/>
              </a:ext>
            </a:extLst>
          </p:cNvPr>
          <p:cNvSpPr txBox="1"/>
          <p:nvPr/>
        </p:nvSpPr>
        <p:spPr>
          <a:xfrm>
            <a:off x="7071113" y="5966558"/>
            <a:ext cx="34344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Arial Nova"/>
                <a:cs typeface="Arial"/>
                <a:hlinkClick r:id="rId3"/>
              </a:rPr>
              <a:t>https://github.com/ncbi/amr/wiki</a:t>
            </a:r>
            <a:endParaRPr lang="en-US" dirty="0">
              <a:latin typeface="Arial Nova"/>
            </a:endParaRPr>
          </a:p>
        </p:txBody>
      </p:sp>
      <p:pic>
        <p:nvPicPr>
          <p:cNvPr id="16" name="Picture 15" descr="Example of AMRFinderPlus’ hierarchical structure, starting with bla KPC-2 at the top and moving to less specific proteins (KPC family, class A carbapenemase, class A beta-lactamase, &quot;irrelevant&quot;">
            <a:extLst>
              <a:ext uri="{FF2B5EF4-FFF2-40B4-BE49-F238E27FC236}">
                <a16:creationId xmlns:a16="http://schemas.microsoft.com/office/drawing/2014/main" id="{D9F3EA7F-6B7F-3600-FB00-2411FBEE3969}"/>
              </a:ext>
            </a:extLst>
          </p:cNvPr>
          <p:cNvPicPr>
            <a:picLocks noChangeAspect="1"/>
          </p:cNvPicPr>
          <p:nvPr/>
        </p:nvPicPr>
        <p:blipFill>
          <a:blip r:embed="rId4"/>
          <a:stretch>
            <a:fillRect/>
          </a:stretch>
        </p:blipFill>
        <p:spPr>
          <a:xfrm>
            <a:off x="247789" y="961018"/>
            <a:ext cx="6162295" cy="4685402"/>
          </a:xfrm>
          <a:prstGeom prst="rect">
            <a:avLst/>
          </a:prstGeom>
        </p:spPr>
      </p:pic>
    </p:spTree>
    <p:extLst>
      <p:ext uri="{BB962C8B-B14F-4D97-AF65-F5344CB8AC3E}">
        <p14:creationId xmlns:p14="http://schemas.microsoft.com/office/powerpoint/2010/main" val="1433523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Data Resources">
            <a:extLst>
              <a:ext uri="{FF2B5EF4-FFF2-40B4-BE49-F238E27FC236}">
                <a16:creationId xmlns:a16="http://schemas.microsoft.com/office/drawing/2014/main" id="{64E17E32-AEBE-43C9-AA6A-1391E3644454}"/>
              </a:ext>
            </a:extLst>
          </p:cNvPr>
          <p:cNvSpPr txBox="1">
            <a:spLocks noGrp="1"/>
          </p:cNvSpPr>
          <p:nvPr>
            <p:ph type="title" idx="4294967295"/>
          </p:nvPr>
        </p:nvSpPr>
        <p:spPr>
          <a:xfrm>
            <a:off x="6264652" y="450715"/>
            <a:ext cx="4660232"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Helvetica" charset="0"/>
                <a:cs typeface="Helvetica"/>
              </a:rPr>
              <a:t>Reference databases</a:t>
            </a:r>
            <a:br>
              <a:rPr kumimoji="0" lang="en-US" sz="4000" b="0" i="0" u="none" strike="noStrike" kern="1200" cap="none" spc="0" normalizeH="0" baseline="0" noProof="0" dirty="0">
                <a:ln>
                  <a:noFill/>
                </a:ln>
                <a:solidFill>
                  <a:schemeClr val="tx1"/>
                </a:solidFill>
                <a:effectLst/>
                <a:uLnTx/>
                <a:uFillTx/>
                <a:latin typeface="+mj-lt"/>
                <a:ea typeface="Helvetica" charset="0"/>
                <a:cs typeface="Helvetica"/>
              </a:rPr>
            </a:br>
            <a:r>
              <a:rPr kumimoji="0" lang="en-US" sz="2400" b="0" i="0" u="none" strike="noStrike" kern="1200" cap="none" spc="0" normalizeH="0" baseline="0" noProof="0" dirty="0">
                <a:ln>
                  <a:noFill/>
                </a:ln>
                <a:solidFill>
                  <a:schemeClr val="tx1"/>
                </a:solidFill>
                <a:effectLst/>
                <a:uLnTx/>
                <a:uFillTx/>
                <a:latin typeface="+mj-lt"/>
                <a:ea typeface="Helvetica" charset="0"/>
                <a:cs typeface="Helvetica"/>
              </a:rPr>
              <a:t>Data used by AMRFinderPlus to identify genes and point mutations</a:t>
            </a:r>
            <a:endParaRPr kumimoji="0" lang="en-US" sz="4000" b="0" i="0" u="none" strike="noStrike" kern="1200" cap="none" spc="0" normalizeH="0" baseline="0" noProof="0" dirty="0">
              <a:ln>
                <a:noFill/>
              </a:ln>
              <a:solidFill>
                <a:schemeClr val="tx1"/>
              </a:solidFill>
              <a:effectLst/>
              <a:uLnTx/>
              <a:uFillTx/>
              <a:latin typeface="+mj-lt"/>
              <a:ea typeface="Helvetica" charset="0"/>
              <a:cs typeface="Helvetica" charset="0"/>
            </a:endParaRPr>
          </a:p>
        </p:txBody>
      </p:sp>
      <p:grpSp>
        <p:nvGrpSpPr>
          <p:cNvPr id="8" name="Group 7" descr="Reference HMM Catalog: Every row is an HMM">
            <a:extLst>
              <a:ext uri="{FF2B5EF4-FFF2-40B4-BE49-F238E27FC236}">
                <a16:creationId xmlns:a16="http://schemas.microsoft.com/office/drawing/2014/main" id="{61E64664-F269-4FE9-96B9-0178920E61FF}"/>
              </a:ext>
            </a:extLst>
          </p:cNvPr>
          <p:cNvGrpSpPr/>
          <p:nvPr/>
        </p:nvGrpSpPr>
        <p:grpSpPr>
          <a:xfrm>
            <a:off x="497029" y="4707268"/>
            <a:ext cx="4278997" cy="1475240"/>
            <a:chOff x="278224" y="558563"/>
            <a:chExt cx="4093921" cy="1964853"/>
          </a:xfrm>
        </p:grpSpPr>
        <p:sp>
          <p:nvSpPr>
            <p:cNvPr id="9" name="TextBox 8">
              <a:extLst>
                <a:ext uri="{FF2B5EF4-FFF2-40B4-BE49-F238E27FC236}">
                  <a16:creationId xmlns:a16="http://schemas.microsoft.com/office/drawing/2014/main" id="{C411ABBC-4EA2-4468-9041-038C1130CE27}"/>
                </a:ext>
              </a:extLst>
            </p:cNvPr>
            <p:cNvSpPr txBox="1"/>
            <p:nvPr/>
          </p:nvSpPr>
          <p:spPr>
            <a:xfrm>
              <a:off x="2887499" y="749127"/>
              <a:ext cx="1484646" cy="860840"/>
            </a:xfrm>
            <a:prstGeom prst="rect">
              <a:avLst/>
            </a:prstGeom>
            <a:noFill/>
          </p:spPr>
          <p:txBody>
            <a:bodyPr wrap="square" rtlCol="0">
              <a:spAutoFit/>
            </a:bodyPr>
            <a:lstStyle/>
            <a:p>
              <a:r>
                <a:rPr lang="en-US" dirty="0">
                  <a:latin typeface="+mj-lt"/>
                  <a:ea typeface="Cambria" panose="02040503050406030204" pitchFamily="18" charset="0"/>
                </a:rPr>
                <a:t>Every row is an HMM</a:t>
              </a:r>
            </a:p>
          </p:txBody>
        </p:sp>
        <p:sp>
          <p:nvSpPr>
            <p:cNvPr id="10" name="Rectangle 9">
              <a:extLst>
                <a:ext uri="{FF2B5EF4-FFF2-40B4-BE49-F238E27FC236}">
                  <a16:creationId xmlns:a16="http://schemas.microsoft.com/office/drawing/2014/main" id="{A07118FC-26F5-487A-98AC-2620777B8DAF}"/>
                </a:ext>
              </a:extLst>
            </p:cNvPr>
            <p:cNvSpPr/>
            <p:nvPr/>
          </p:nvSpPr>
          <p:spPr>
            <a:xfrm>
              <a:off x="278224" y="558563"/>
              <a:ext cx="4016761" cy="19648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sp>
          <p:nvSpPr>
            <p:cNvPr id="11" name="TextBox 10">
              <a:extLst>
                <a:ext uri="{FF2B5EF4-FFF2-40B4-BE49-F238E27FC236}">
                  <a16:creationId xmlns:a16="http://schemas.microsoft.com/office/drawing/2014/main" id="{9419A56C-7F28-4EC4-AF93-E31EA71192C6}"/>
                </a:ext>
              </a:extLst>
            </p:cNvPr>
            <p:cNvSpPr txBox="1"/>
            <p:nvPr/>
          </p:nvSpPr>
          <p:spPr>
            <a:xfrm>
              <a:off x="2921044" y="1741056"/>
              <a:ext cx="1136850" cy="491908"/>
            </a:xfrm>
            <a:prstGeom prst="rect">
              <a:avLst/>
            </a:prstGeom>
            <a:noFill/>
          </p:spPr>
          <p:txBody>
            <a:bodyPr wrap="square" rtlCol="0">
              <a:spAutoFit/>
            </a:bodyPr>
            <a:lstStyle/>
            <a:p>
              <a:r>
                <a:rPr lang="en-US" dirty="0">
                  <a:latin typeface="+mj-lt"/>
                  <a:ea typeface="Cambria" panose="02040503050406030204" pitchFamily="18" charset="0"/>
                </a:rPr>
                <a:t>100 X N</a:t>
              </a:r>
            </a:p>
          </p:txBody>
        </p:sp>
        <p:sp>
          <p:nvSpPr>
            <p:cNvPr id="12" name="Document 5">
              <a:extLst>
                <a:ext uri="{FF2B5EF4-FFF2-40B4-BE49-F238E27FC236}">
                  <a16:creationId xmlns:a16="http://schemas.microsoft.com/office/drawing/2014/main" id="{F45E7311-BD09-4B7C-9813-176892D8A5A2}"/>
                </a:ext>
              </a:extLst>
            </p:cNvPr>
            <p:cNvSpPr/>
            <p:nvPr/>
          </p:nvSpPr>
          <p:spPr>
            <a:xfrm>
              <a:off x="362672" y="749127"/>
              <a:ext cx="2444463" cy="1668665"/>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latin typeface="+mj-lt"/>
                  <a:ea typeface="Cambria" panose="02040503050406030204" pitchFamily="18" charset="0"/>
                </a:rPr>
                <a:t>Reference HMM Catalog</a:t>
              </a:r>
            </a:p>
          </p:txBody>
        </p:sp>
      </p:grpSp>
      <p:grpSp>
        <p:nvGrpSpPr>
          <p:cNvPr id="13" name="Group 12" descr="Reference Gene Hierarchy: Every row is a node in our hierarchy.">
            <a:extLst>
              <a:ext uri="{FF2B5EF4-FFF2-40B4-BE49-F238E27FC236}">
                <a16:creationId xmlns:a16="http://schemas.microsoft.com/office/drawing/2014/main" id="{86B23C0B-CF6C-4E22-B99E-64A293EB7159}"/>
              </a:ext>
            </a:extLst>
          </p:cNvPr>
          <p:cNvGrpSpPr/>
          <p:nvPr/>
        </p:nvGrpSpPr>
        <p:grpSpPr>
          <a:xfrm>
            <a:off x="6173037" y="2726757"/>
            <a:ext cx="4287452" cy="1475241"/>
            <a:chOff x="275020" y="653743"/>
            <a:chExt cx="4102010" cy="1964853"/>
          </a:xfrm>
        </p:grpSpPr>
        <p:sp>
          <p:nvSpPr>
            <p:cNvPr id="14" name="TextBox 13">
              <a:extLst>
                <a:ext uri="{FF2B5EF4-FFF2-40B4-BE49-F238E27FC236}">
                  <a16:creationId xmlns:a16="http://schemas.microsoft.com/office/drawing/2014/main" id="{A4FCCF70-9329-4F99-A637-1E20A4104F33}"/>
                </a:ext>
              </a:extLst>
            </p:cNvPr>
            <p:cNvSpPr txBox="1"/>
            <p:nvPr/>
          </p:nvSpPr>
          <p:spPr>
            <a:xfrm>
              <a:off x="2892384" y="749127"/>
              <a:ext cx="1484646" cy="1229771"/>
            </a:xfrm>
            <a:prstGeom prst="rect">
              <a:avLst/>
            </a:prstGeom>
            <a:noFill/>
          </p:spPr>
          <p:txBody>
            <a:bodyPr wrap="square" rtlCol="0">
              <a:spAutoFit/>
            </a:bodyPr>
            <a:lstStyle/>
            <a:p>
              <a:r>
                <a:rPr lang="en-US" dirty="0">
                  <a:latin typeface="+mj-lt"/>
                  <a:ea typeface="Cambria" panose="02040503050406030204" pitchFamily="18" charset="0"/>
                </a:rPr>
                <a:t>Every row is a node in our hierarchy</a:t>
              </a:r>
            </a:p>
          </p:txBody>
        </p:sp>
        <p:sp>
          <p:nvSpPr>
            <p:cNvPr id="15" name="Rectangle 14">
              <a:extLst>
                <a:ext uri="{FF2B5EF4-FFF2-40B4-BE49-F238E27FC236}">
                  <a16:creationId xmlns:a16="http://schemas.microsoft.com/office/drawing/2014/main" id="{A5668040-9CCA-4104-B0E7-EDC3F55AE2A5}"/>
                </a:ext>
              </a:extLst>
            </p:cNvPr>
            <p:cNvSpPr/>
            <p:nvPr/>
          </p:nvSpPr>
          <p:spPr>
            <a:xfrm>
              <a:off x="275020" y="653743"/>
              <a:ext cx="4016761" cy="19648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sp>
          <p:nvSpPr>
            <p:cNvPr id="16" name="TextBox 15">
              <a:extLst>
                <a:ext uri="{FF2B5EF4-FFF2-40B4-BE49-F238E27FC236}">
                  <a16:creationId xmlns:a16="http://schemas.microsoft.com/office/drawing/2014/main" id="{8017C030-A438-4C2F-8EC7-57CF7BB56923}"/>
                </a:ext>
              </a:extLst>
            </p:cNvPr>
            <p:cNvSpPr txBox="1"/>
            <p:nvPr/>
          </p:nvSpPr>
          <p:spPr>
            <a:xfrm>
              <a:off x="2981033" y="2035305"/>
              <a:ext cx="1136850" cy="491908"/>
            </a:xfrm>
            <a:prstGeom prst="rect">
              <a:avLst/>
            </a:prstGeom>
            <a:noFill/>
          </p:spPr>
          <p:txBody>
            <a:bodyPr wrap="square" rtlCol="0">
              <a:spAutoFit/>
            </a:bodyPr>
            <a:lstStyle/>
            <a:p>
              <a:r>
                <a:rPr lang="en-US" dirty="0">
                  <a:latin typeface="+mj-lt"/>
                  <a:ea typeface="Cambria" panose="02040503050406030204" pitchFamily="18" charset="0"/>
                </a:rPr>
                <a:t>1000 X N</a:t>
              </a:r>
            </a:p>
          </p:txBody>
        </p:sp>
        <p:sp>
          <p:nvSpPr>
            <p:cNvPr id="17" name="Document 5">
              <a:extLst>
                <a:ext uri="{FF2B5EF4-FFF2-40B4-BE49-F238E27FC236}">
                  <a16:creationId xmlns:a16="http://schemas.microsoft.com/office/drawing/2014/main" id="{B2696EAC-ECC9-4975-AC23-4D4C3D9D6436}"/>
                </a:ext>
              </a:extLst>
            </p:cNvPr>
            <p:cNvSpPr/>
            <p:nvPr/>
          </p:nvSpPr>
          <p:spPr>
            <a:xfrm>
              <a:off x="362672" y="749127"/>
              <a:ext cx="2444463" cy="1668665"/>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latin typeface="+mj-lt"/>
                  <a:ea typeface="Cambria" panose="02040503050406030204" pitchFamily="18" charset="0"/>
                </a:rPr>
                <a:t>Reference Gene Hierarchy</a:t>
              </a:r>
            </a:p>
          </p:txBody>
        </p:sp>
      </p:grpSp>
      <p:cxnSp>
        <p:nvCxnSpPr>
          <p:cNvPr id="18" name="Straight Arrow Connector 17">
            <a:extLst>
              <a:ext uri="{FF2B5EF4-FFF2-40B4-BE49-F238E27FC236}">
                <a16:creationId xmlns:a16="http://schemas.microsoft.com/office/drawing/2014/main" id="{3EBDB9C5-7E24-4858-9D4F-06601AE6CF0C}"/>
              </a:ext>
              <a:ext uri="{C183D7F6-B498-43B3-948B-1728B52AA6E4}">
                <adec:decorative xmlns:adec="http://schemas.microsoft.com/office/drawing/2017/decorative" val="1"/>
              </a:ext>
            </a:extLst>
          </p:cNvPr>
          <p:cNvCxnSpPr>
            <a:cxnSpLocks/>
          </p:cNvCxnSpPr>
          <p:nvPr/>
        </p:nvCxnSpPr>
        <p:spPr>
          <a:xfrm>
            <a:off x="3619041" y="2574284"/>
            <a:ext cx="2553159" cy="535331"/>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6B4AB62-E38A-4A9E-9CCB-76EFD48BAEF8}"/>
              </a:ext>
              <a:ext uri="{C183D7F6-B498-43B3-948B-1728B52AA6E4}">
                <adec:decorative xmlns:adec="http://schemas.microsoft.com/office/drawing/2017/decorative" val="1"/>
              </a:ext>
            </a:extLst>
          </p:cNvPr>
          <p:cNvCxnSpPr>
            <a:cxnSpLocks/>
          </p:cNvCxnSpPr>
          <p:nvPr/>
        </p:nvCxnSpPr>
        <p:spPr>
          <a:xfrm flipH="1">
            <a:off x="3681587" y="3764054"/>
            <a:ext cx="2493962" cy="934283"/>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BE02FA1B-6A74-1228-D782-1324FF8B11A4}"/>
              </a:ext>
            </a:extLst>
          </p:cNvPr>
          <p:cNvGrpSpPr/>
          <p:nvPr/>
        </p:nvGrpSpPr>
        <p:grpSpPr>
          <a:xfrm>
            <a:off x="399498" y="893567"/>
            <a:ext cx="4292531" cy="2256159"/>
            <a:chOff x="399498" y="893567"/>
            <a:chExt cx="4292531" cy="2256159"/>
          </a:xfrm>
        </p:grpSpPr>
        <p:grpSp>
          <p:nvGrpSpPr>
            <p:cNvPr id="3" name="Group 2" descr="Reference Gene Catalog: Every row is a reference gene or point mutation">
              <a:extLst>
                <a:ext uri="{FF2B5EF4-FFF2-40B4-BE49-F238E27FC236}">
                  <a16:creationId xmlns:a16="http://schemas.microsoft.com/office/drawing/2014/main" id="{B6E5A99F-DE26-47A2-8195-2EA45A876418}"/>
                </a:ext>
              </a:extLst>
            </p:cNvPr>
            <p:cNvGrpSpPr/>
            <p:nvPr/>
          </p:nvGrpSpPr>
          <p:grpSpPr>
            <a:xfrm>
              <a:off x="493680" y="893567"/>
              <a:ext cx="4198349" cy="1659907"/>
              <a:chOff x="275020" y="407788"/>
              <a:chExt cx="4016761" cy="2210807"/>
            </a:xfrm>
          </p:grpSpPr>
          <p:sp>
            <p:nvSpPr>
              <p:cNvPr id="4" name="TextBox 3">
                <a:extLst>
                  <a:ext uri="{FF2B5EF4-FFF2-40B4-BE49-F238E27FC236}">
                    <a16:creationId xmlns:a16="http://schemas.microsoft.com/office/drawing/2014/main" id="{87030516-D3A8-4389-B6A8-B494F83590A4}"/>
                  </a:ext>
                </a:extLst>
              </p:cNvPr>
              <p:cNvSpPr txBox="1"/>
              <p:nvPr/>
            </p:nvSpPr>
            <p:spPr>
              <a:xfrm>
                <a:off x="2807135" y="545728"/>
                <a:ext cx="1484646" cy="1598703"/>
              </a:xfrm>
              <a:prstGeom prst="rect">
                <a:avLst/>
              </a:prstGeom>
              <a:noFill/>
            </p:spPr>
            <p:txBody>
              <a:bodyPr wrap="square" rtlCol="0">
                <a:spAutoFit/>
              </a:bodyPr>
              <a:lstStyle/>
              <a:p>
                <a:r>
                  <a:rPr lang="en-US" dirty="0">
                    <a:latin typeface="+mj-lt"/>
                    <a:ea typeface="Cambria" panose="02040503050406030204" pitchFamily="18" charset="0"/>
                  </a:rPr>
                  <a:t>Every row is a reference gene or point mutation</a:t>
                </a:r>
              </a:p>
            </p:txBody>
          </p:sp>
          <p:sp>
            <p:nvSpPr>
              <p:cNvPr id="5" name="Rectangle 4">
                <a:extLst>
                  <a:ext uri="{FF2B5EF4-FFF2-40B4-BE49-F238E27FC236}">
                    <a16:creationId xmlns:a16="http://schemas.microsoft.com/office/drawing/2014/main" id="{56E7E8BD-ADEF-46C2-95D4-BE55B1933CA3}"/>
                  </a:ext>
                </a:extLst>
              </p:cNvPr>
              <p:cNvSpPr/>
              <p:nvPr/>
            </p:nvSpPr>
            <p:spPr>
              <a:xfrm>
                <a:off x="275020" y="407788"/>
                <a:ext cx="4016761" cy="22108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sp>
            <p:nvSpPr>
              <p:cNvPr id="6" name="TextBox 5">
                <a:extLst>
                  <a:ext uri="{FF2B5EF4-FFF2-40B4-BE49-F238E27FC236}">
                    <a16:creationId xmlns:a16="http://schemas.microsoft.com/office/drawing/2014/main" id="{0117BC94-A695-471E-A0D1-0C648454DCB9}"/>
                  </a:ext>
                </a:extLst>
              </p:cNvPr>
              <p:cNvSpPr txBox="1"/>
              <p:nvPr/>
            </p:nvSpPr>
            <p:spPr>
              <a:xfrm>
                <a:off x="2855054" y="2119905"/>
                <a:ext cx="1268830" cy="491908"/>
              </a:xfrm>
              <a:prstGeom prst="rect">
                <a:avLst/>
              </a:prstGeom>
              <a:noFill/>
            </p:spPr>
            <p:txBody>
              <a:bodyPr wrap="square" rtlCol="0">
                <a:spAutoFit/>
              </a:bodyPr>
              <a:lstStyle/>
              <a:p>
                <a:r>
                  <a:rPr lang="en-US" dirty="0">
                    <a:latin typeface="+mj-lt"/>
                    <a:ea typeface="Cambria" panose="02040503050406030204" pitchFamily="18" charset="0"/>
                  </a:rPr>
                  <a:t>1,000 X N</a:t>
                </a:r>
              </a:p>
            </p:txBody>
          </p:sp>
          <p:sp>
            <p:nvSpPr>
              <p:cNvPr id="7" name="Document 5">
                <a:extLst>
                  <a:ext uri="{FF2B5EF4-FFF2-40B4-BE49-F238E27FC236}">
                    <a16:creationId xmlns:a16="http://schemas.microsoft.com/office/drawing/2014/main" id="{31566C26-C3E5-487B-B9D1-74B93F6E99E8}"/>
                  </a:ext>
                </a:extLst>
              </p:cNvPr>
              <p:cNvSpPr/>
              <p:nvPr/>
            </p:nvSpPr>
            <p:spPr>
              <a:xfrm>
                <a:off x="362672" y="642562"/>
                <a:ext cx="2444463" cy="1668665"/>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latin typeface="+mj-lt"/>
                    <a:ea typeface="Cambria" panose="02040503050406030204" pitchFamily="18" charset="0"/>
                  </a:rPr>
                  <a:t>Reference Gene Catalog</a:t>
                </a:r>
              </a:p>
            </p:txBody>
          </p:sp>
        </p:grpSp>
        <p:sp>
          <p:nvSpPr>
            <p:cNvPr id="45" name="TextBox 44">
              <a:extLst>
                <a:ext uri="{FF2B5EF4-FFF2-40B4-BE49-F238E27FC236}">
                  <a16:creationId xmlns:a16="http://schemas.microsoft.com/office/drawing/2014/main" id="{932387E8-7234-0D44-B8A7-73D6B43DC991}"/>
                </a:ext>
              </a:extLst>
            </p:cNvPr>
            <p:cNvSpPr txBox="1"/>
            <p:nvPr/>
          </p:nvSpPr>
          <p:spPr>
            <a:xfrm>
              <a:off x="399498" y="2841949"/>
              <a:ext cx="2740768" cy="307777"/>
            </a:xfrm>
            <a:prstGeom prst="rect">
              <a:avLst/>
            </a:prstGeom>
            <a:noFill/>
          </p:spPr>
          <p:txBody>
            <a:bodyPr wrap="square" rtlCol="0">
              <a:spAutoFit/>
            </a:bodyPr>
            <a:lstStyle/>
            <a:p>
              <a:r>
                <a:rPr lang="en-US" sz="1400" b="1" dirty="0">
                  <a:latin typeface="+mj-lt"/>
                </a:rPr>
                <a:t>Download reference sequences</a:t>
              </a:r>
            </a:p>
          </p:txBody>
        </p:sp>
        <p:cxnSp>
          <p:nvCxnSpPr>
            <p:cNvPr id="46" name="Straight Arrow Connector 45">
              <a:extLst>
                <a:ext uri="{FF2B5EF4-FFF2-40B4-BE49-F238E27FC236}">
                  <a16:creationId xmlns:a16="http://schemas.microsoft.com/office/drawing/2014/main" id="{194B5BE2-58F1-5F4F-AFFB-814875098C85}"/>
                </a:ext>
                <a:ext uri="{C183D7F6-B498-43B3-948B-1728B52AA6E4}">
                  <adec:decorative xmlns:adec="http://schemas.microsoft.com/office/drawing/2017/decorative" val="1"/>
                </a:ext>
              </a:extLst>
            </p:cNvPr>
            <p:cNvCxnSpPr>
              <a:cxnSpLocks/>
            </p:cNvCxnSpPr>
            <p:nvPr/>
          </p:nvCxnSpPr>
          <p:spPr>
            <a:xfrm>
              <a:off x="1143000" y="2522226"/>
              <a:ext cx="0" cy="319723"/>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a:extLst>
              <a:ext uri="{FF2B5EF4-FFF2-40B4-BE49-F238E27FC236}">
                <a16:creationId xmlns:a16="http://schemas.microsoft.com/office/drawing/2014/main" id="{C80F4419-6531-B7D9-CA7F-312272DEB70A}"/>
              </a:ext>
            </a:extLst>
          </p:cNvPr>
          <p:cNvCxnSpPr/>
          <p:nvPr/>
        </p:nvCxnSpPr>
        <p:spPr>
          <a:xfrm>
            <a:off x="3140266" y="2574284"/>
            <a:ext cx="0" cy="2132984"/>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384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35123-3C6A-7687-DC51-A6A2EE38F4EE}"/>
              </a:ext>
            </a:extLst>
          </p:cNvPr>
          <p:cNvSpPr>
            <a:spLocks noGrp="1"/>
          </p:cNvSpPr>
          <p:nvPr>
            <p:ph type="sldNum" sz="quarter" idx="11"/>
          </p:nvPr>
        </p:nvSpPr>
        <p:spPr/>
        <p:txBody>
          <a:bodyPr/>
          <a:lstStyle/>
          <a:p>
            <a:pPr algn="ctr"/>
            <a:fld id="{C3780821-FBE7-474D-AA67-5368075B1843}" type="slidenum">
              <a:rPr lang="en-US" smtClean="0"/>
              <a:pPr algn="ctr"/>
              <a:t>13</a:t>
            </a:fld>
            <a:endParaRPr lang="en-US"/>
          </a:p>
        </p:txBody>
      </p:sp>
      <p:cxnSp>
        <p:nvCxnSpPr>
          <p:cNvPr id="7" name="Straight Arrow Connector 6">
            <a:extLst>
              <a:ext uri="{FF2B5EF4-FFF2-40B4-BE49-F238E27FC236}">
                <a16:creationId xmlns:a16="http://schemas.microsoft.com/office/drawing/2014/main" id="{169722F6-8DD7-3B34-94C4-F2D57A0BD245}"/>
              </a:ext>
              <a:ext uri="{C183D7F6-B498-43B3-948B-1728B52AA6E4}">
                <adec:decorative xmlns:adec="http://schemas.microsoft.com/office/drawing/2017/decorative" val="1"/>
              </a:ext>
            </a:extLst>
          </p:cNvPr>
          <p:cNvCxnSpPr>
            <a:cxnSpLocks/>
          </p:cNvCxnSpPr>
          <p:nvPr/>
        </p:nvCxnSpPr>
        <p:spPr>
          <a:xfrm>
            <a:off x="6743028" y="2971800"/>
            <a:ext cx="777096" cy="0"/>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A6EFA3E-42FD-FD5D-01E8-0AC3A63128AD}"/>
              </a:ext>
              <a:ext uri="{C183D7F6-B498-43B3-948B-1728B52AA6E4}">
                <adec:decorative xmlns:adec="http://schemas.microsoft.com/office/drawing/2017/decorative" val="1"/>
              </a:ext>
            </a:extLst>
          </p:cNvPr>
          <p:cNvCxnSpPr>
            <a:cxnSpLocks/>
          </p:cNvCxnSpPr>
          <p:nvPr/>
        </p:nvCxnSpPr>
        <p:spPr>
          <a:xfrm flipH="1">
            <a:off x="6764494" y="3111821"/>
            <a:ext cx="660629" cy="0"/>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descr="MicroBIGG-E (Microbial Browser for Identification of Genetic and Genomic Elements): Every row is an AMR, virulence, and/or stress response gene with method, type, subtype, class, subclass, and supporting evidence">
            <a:extLst>
              <a:ext uri="{FF2B5EF4-FFF2-40B4-BE49-F238E27FC236}">
                <a16:creationId xmlns:a16="http://schemas.microsoft.com/office/drawing/2014/main" id="{556309CE-1085-6A82-4A0C-AD7BA08830FF}"/>
              </a:ext>
            </a:extLst>
          </p:cNvPr>
          <p:cNvGrpSpPr/>
          <p:nvPr/>
        </p:nvGrpSpPr>
        <p:grpSpPr>
          <a:xfrm>
            <a:off x="299978" y="2052047"/>
            <a:ext cx="6612208" cy="3529706"/>
            <a:chOff x="5624726" y="3420864"/>
            <a:chExt cx="6612208" cy="3529706"/>
          </a:xfrm>
        </p:grpSpPr>
        <p:grpSp>
          <p:nvGrpSpPr>
            <p:cNvPr id="11" name="Group 10">
              <a:extLst>
                <a:ext uri="{FF2B5EF4-FFF2-40B4-BE49-F238E27FC236}">
                  <a16:creationId xmlns:a16="http://schemas.microsoft.com/office/drawing/2014/main" id="{E887D8D0-E515-CF21-1863-D4A252E34D3D}"/>
                </a:ext>
              </a:extLst>
            </p:cNvPr>
            <p:cNvGrpSpPr/>
            <p:nvPr/>
          </p:nvGrpSpPr>
          <p:grpSpPr>
            <a:xfrm>
              <a:off x="5624726" y="3420864"/>
              <a:ext cx="6612208" cy="2259662"/>
              <a:chOff x="5624726" y="3420864"/>
              <a:chExt cx="6612208" cy="2259662"/>
            </a:xfrm>
          </p:grpSpPr>
          <p:sp>
            <p:nvSpPr>
              <p:cNvPr id="14" name="Document 5">
                <a:extLst>
                  <a:ext uri="{FF2B5EF4-FFF2-40B4-BE49-F238E27FC236}">
                    <a16:creationId xmlns:a16="http://schemas.microsoft.com/office/drawing/2014/main" id="{48364135-22A9-310A-CB10-50A3A8AF8177}"/>
                  </a:ext>
                </a:extLst>
              </p:cNvPr>
              <p:cNvSpPr/>
              <p:nvPr/>
            </p:nvSpPr>
            <p:spPr>
              <a:xfrm>
                <a:off x="5795142" y="3568208"/>
                <a:ext cx="3559618" cy="1954840"/>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err="1">
                    <a:solidFill>
                      <a:schemeClr val="bg1"/>
                    </a:solidFill>
                    <a:latin typeface="+mj-lt"/>
                    <a:ea typeface="Cambria" panose="02040503050406030204" pitchFamily="18" charset="0"/>
                  </a:rPr>
                  <a:t>MicroBIGG</a:t>
                </a:r>
                <a:r>
                  <a:rPr lang="en-US" sz="2400">
                    <a:solidFill>
                      <a:schemeClr val="bg1"/>
                    </a:solidFill>
                    <a:latin typeface="+mj-lt"/>
                    <a:ea typeface="Cambria" panose="02040503050406030204" pitchFamily="18" charset="0"/>
                  </a:rPr>
                  <a:t>-E (Microbial Browser for Identification of Genetic and Genomic Elements)</a:t>
                </a:r>
              </a:p>
            </p:txBody>
          </p:sp>
          <p:sp>
            <p:nvSpPr>
              <p:cNvPr id="15" name="TextBox 14">
                <a:extLst>
                  <a:ext uri="{FF2B5EF4-FFF2-40B4-BE49-F238E27FC236}">
                    <a16:creationId xmlns:a16="http://schemas.microsoft.com/office/drawing/2014/main" id="{C1E53059-3454-5129-4DE3-5855808D2BBC}"/>
                  </a:ext>
                </a:extLst>
              </p:cNvPr>
              <p:cNvSpPr txBox="1"/>
              <p:nvPr/>
            </p:nvSpPr>
            <p:spPr>
              <a:xfrm>
                <a:off x="9448507" y="3555378"/>
                <a:ext cx="2788427" cy="1754326"/>
              </a:xfrm>
              <a:prstGeom prst="rect">
                <a:avLst/>
              </a:prstGeom>
              <a:noFill/>
            </p:spPr>
            <p:txBody>
              <a:bodyPr wrap="square" rtlCol="0">
                <a:spAutoFit/>
              </a:bodyPr>
              <a:lstStyle/>
              <a:p>
                <a:r>
                  <a:rPr lang="en-US" b="1" dirty="0">
                    <a:latin typeface="+mj-lt"/>
                    <a:ea typeface="Cambria" panose="02040503050406030204" pitchFamily="18" charset="0"/>
                  </a:rPr>
                  <a:t>Every row is an AMR, virulence, and/or stress response genes with method, type, subtype, class, subclass, and supporting evidence</a:t>
                </a:r>
              </a:p>
            </p:txBody>
          </p:sp>
          <p:sp>
            <p:nvSpPr>
              <p:cNvPr id="16" name="TextBox 15">
                <a:extLst>
                  <a:ext uri="{FF2B5EF4-FFF2-40B4-BE49-F238E27FC236}">
                    <a16:creationId xmlns:a16="http://schemas.microsoft.com/office/drawing/2014/main" id="{1D0C9480-69FD-702E-FF72-F395C5E839A2}"/>
                  </a:ext>
                </a:extLst>
              </p:cNvPr>
              <p:cNvSpPr txBox="1"/>
              <p:nvPr/>
            </p:nvSpPr>
            <p:spPr>
              <a:xfrm>
                <a:off x="9749086" y="5311193"/>
                <a:ext cx="1654620" cy="369332"/>
              </a:xfrm>
              <a:prstGeom prst="rect">
                <a:avLst/>
              </a:prstGeom>
              <a:noFill/>
            </p:spPr>
            <p:txBody>
              <a:bodyPr wrap="none" rtlCol="0">
                <a:spAutoFit/>
              </a:bodyPr>
              <a:lstStyle/>
              <a:p>
                <a:r>
                  <a:rPr lang="en-US" dirty="0">
                    <a:latin typeface="+mj-lt"/>
                    <a:ea typeface="Cambria" panose="02040503050406030204" pitchFamily="18" charset="0"/>
                  </a:rPr>
                  <a:t>10,000,000 X N</a:t>
                </a:r>
              </a:p>
            </p:txBody>
          </p:sp>
          <p:sp>
            <p:nvSpPr>
              <p:cNvPr id="17" name="Rectangle 16">
                <a:extLst>
                  <a:ext uri="{FF2B5EF4-FFF2-40B4-BE49-F238E27FC236}">
                    <a16:creationId xmlns:a16="http://schemas.microsoft.com/office/drawing/2014/main" id="{10C5EE90-B1E8-F1B1-A2E4-E65F6A378BC4}"/>
                  </a:ext>
                </a:extLst>
              </p:cNvPr>
              <p:cNvSpPr/>
              <p:nvPr/>
            </p:nvSpPr>
            <p:spPr>
              <a:xfrm>
                <a:off x="5624726" y="3420864"/>
                <a:ext cx="6464516" cy="22596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grpSp>
        <p:sp>
          <p:nvSpPr>
            <p:cNvPr id="12" name="TextBox 11">
              <a:extLst>
                <a:ext uri="{FF2B5EF4-FFF2-40B4-BE49-F238E27FC236}">
                  <a16:creationId xmlns:a16="http://schemas.microsoft.com/office/drawing/2014/main" id="{DF1B144B-5B58-C383-9554-E6D2407DBD6C}"/>
                </a:ext>
              </a:extLst>
            </p:cNvPr>
            <p:cNvSpPr txBox="1"/>
            <p:nvPr/>
          </p:nvSpPr>
          <p:spPr>
            <a:xfrm>
              <a:off x="6427621" y="6119573"/>
              <a:ext cx="2030316" cy="830997"/>
            </a:xfrm>
            <a:prstGeom prst="rect">
              <a:avLst/>
            </a:prstGeom>
            <a:noFill/>
          </p:spPr>
          <p:txBody>
            <a:bodyPr wrap="square" lIns="91440" tIns="45720" rIns="91440" bIns="45720" rtlCol="0" anchor="t">
              <a:spAutoFit/>
            </a:bodyPr>
            <a:lstStyle/>
            <a:p>
              <a:r>
                <a:rPr lang="en-US" sz="1600" dirty="0">
                  <a:latin typeface="+mj-lt"/>
                </a:rPr>
                <a:t>Download genes,</a:t>
              </a:r>
              <a:endParaRPr lang="en-US" sz="1600" dirty="0">
                <a:cs typeface="Arial"/>
              </a:endParaRPr>
            </a:p>
            <a:p>
              <a:r>
                <a:rPr lang="en-US" sz="1600" dirty="0">
                  <a:latin typeface="+mj-lt"/>
                </a:rPr>
                <a:t>genes + flanks, contigs</a:t>
              </a:r>
              <a:endParaRPr lang="en-US" sz="1600" dirty="0">
                <a:cs typeface="Arial"/>
              </a:endParaRPr>
            </a:p>
          </p:txBody>
        </p:sp>
        <p:cxnSp>
          <p:nvCxnSpPr>
            <p:cNvPr id="13" name="Straight Arrow Connector 12">
              <a:extLst>
                <a:ext uri="{FF2B5EF4-FFF2-40B4-BE49-F238E27FC236}">
                  <a16:creationId xmlns:a16="http://schemas.microsoft.com/office/drawing/2014/main" id="{D270A109-A94A-7810-0613-8C20BE3EC35F}"/>
                </a:ext>
              </a:extLst>
            </p:cNvPr>
            <p:cNvCxnSpPr>
              <a:cxnSpLocks/>
            </p:cNvCxnSpPr>
            <p:nvPr/>
          </p:nvCxnSpPr>
          <p:spPr>
            <a:xfrm>
              <a:off x="7434222" y="5678231"/>
              <a:ext cx="0" cy="422858"/>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542B794D-47F0-19AC-0111-1C65E116AF4B}"/>
              </a:ext>
            </a:extLst>
          </p:cNvPr>
          <p:cNvGrpSpPr/>
          <p:nvPr/>
        </p:nvGrpSpPr>
        <p:grpSpPr>
          <a:xfrm>
            <a:off x="4100957" y="291220"/>
            <a:ext cx="6464516" cy="1904838"/>
            <a:chOff x="5626070" y="129795"/>
            <a:chExt cx="6464516" cy="1904838"/>
          </a:xfrm>
        </p:grpSpPr>
        <p:sp>
          <p:nvSpPr>
            <p:cNvPr id="3" name="Document 5">
              <a:extLst>
                <a:ext uri="{FF2B5EF4-FFF2-40B4-BE49-F238E27FC236}">
                  <a16:creationId xmlns:a16="http://schemas.microsoft.com/office/drawing/2014/main" id="{B2A1027C-AA39-58D0-D84C-189C2DCB5AB5}"/>
                </a:ext>
              </a:extLst>
            </p:cNvPr>
            <p:cNvSpPr/>
            <p:nvPr/>
          </p:nvSpPr>
          <p:spPr>
            <a:xfrm>
              <a:off x="5701395" y="186818"/>
              <a:ext cx="3284985" cy="1081319"/>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mj-lt"/>
                  <a:ea typeface="Cambria" panose="02040503050406030204" pitchFamily="18" charset="0"/>
                </a:rPr>
                <a:t>Pathogen Detection Isolate Browser</a:t>
              </a:r>
            </a:p>
          </p:txBody>
        </p:sp>
        <p:sp>
          <p:nvSpPr>
            <p:cNvPr id="4" name="TextBox 3">
              <a:extLst>
                <a:ext uri="{FF2B5EF4-FFF2-40B4-BE49-F238E27FC236}">
                  <a16:creationId xmlns:a16="http://schemas.microsoft.com/office/drawing/2014/main" id="{FEA2BA4C-9C58-AF8E-FA23-EC67677FAE95}"/>
                </a:ext>
              </a:extLst>
            </p:cNvPr>
            <p:cNvSpPr txBox="1"/>
            <p:nvPr/>
          </p:nvSpPr>
          <p:spPr>
            <a:xfrm>
              <a:off x="9148127" y="178023"/>
              <a:ext cx="2788427" cy="646331"/>
            </a:xfrm>
            <a:prstGeom prst="rect">
              <a:avLst/>
            </a:prstGeom>
            <a:noFill/>
          </p:spPr>
          <p:txBody>
            <a:bodyPr wrap="square" lIns="91440" tIns="45720" rIns="91440" bIns="45720" rtlCol="0" anchor="t">
              <a:spAutoFit/>
            </a:bodyPr>
            <a:lstStyle/>
            <a:p>
              <a:r>
                <a:rPr lang="en-US" b="1" dirty="0">
                  <a:latin typeface="+mj-lt"/>
                  <a:ea typeface="Cambria"/>
                </a:rPr>
                <a:t>Every row is an assembled isolate </a:t>
              </a:r>
              <a:endParaRPr lang="en-US" b="1" dirty="0">
                <a:latin typeface="+mj-lt"/>
                <a:ea typeface="Cambria"/>
                <a:cs typeface="Arial"/>
              </a:endParaRPr>
            </a:p>
          </p:txBody>
        </p:sp>
        <p:sp>
          <p:nvSpPr>
            <p:cNvPr id="5" name="Rectangle 4" descr="Pathogen Detection Isolate Browser: Every row is an assembled isolate">
              <a:extLst>
                <a:ext uri="{FF2B5EF4-FFF2-40B4-BE49-F238E27FC236}">
                  <a16:creationId xmlns:a16="http://schemas.microsoft.com/office/drawing/2014/main" id="{6B8453B7-2C7F-6F72-D0FA-19966BF143CA}"/>
                </a:ext>
                <a:ext uri="{C183D7F6-B498-43B3-948B-1728B52AA6E4}">
                  <adec:decorative xmlns:adec="http://schemas.microsoft.com/office/drawing/2017/decorative" val="0"/>
                </a:ext>
              </a:extLst>
            </p:cNvPr>
            <p:cNvSpPr/>
            <p:nvPr/>
          </p:nvSpPr>
          <p:spPr>
            <a:xfrm>
              <a:off x="5626070" y="129795"/>
              <a:ext cx="6464516" cy="13217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j-lt"/>
                <a:ea typeface="Cambria" panose="02040503050406030204" pitchFamily="18" charset="0"/>
              </a:endParaRPr>
            </a:p>
          </p:txBody>
        </p:sp>
        <p:sp>
          <p:nvSpPr>
            <p:cNvPr id="6" name="TextBox 5">
              <a:extLst>
                <a:ext uri="{FF2B5EF4-FFF2-40B4-BE49-F238E27FC236}">
                  <a16:creationId xmlns:a16="http://schemas.microsoft.com/office/drawing/2014/main" id="{E07076EF-BAFC-CF63-BAB5-8F8B854B6079}"/>
                </a:ext>
              </a:extLst>
            </p:cNvPr>
            <p:cNvSpPr txBox="1"/>
            <p:nvPr/>
          </p:nvSpPr>
          <p:spPr>
            <a:xfrm>
              <a:off x="9862157" y="1070557"/>
              <a:ext cx="1484702" cy="369332"/>
            </a:xfrm>
            <a:prstGeom prst="rect">
              <a:avLst/>
            </a:prstGeom>
            <a:noFill/>
          </p:spPr>
          <p:txBody>
            <a:bodyPr wrap="none" rtlCol="0">
              <a:spAutoFit/>
            </a:bodyPr>
            <a:lstStyle/>
            <a:p>
              <a:r>
                <a:rPr lang="en-US" dirty="0">
                  <a:latin typeface="+mj-lt"/>
                  <a:ea typeface="Cambria" panose="02040503050406030204" pitchFamily="18" charset="0"/>
                </a:rPr>
                <a:t>1,000,000 X N</a:t>
              </a:r>
            </a:p>
          </p:txBody>
        </p:sp>
        <p:sp>
          <p:nvSpPr>
            <p:cNvPr id="9" name="TextBox 8">
              <a:extLst>
                <a:ext uri="{FF2B5EF4-FFF2-40B4-BE49-F238E27FC236}">
                  <a16:creationId xmlns:a16="http://schemas.microsoft.com/office/drawing/2014/main" id="{8E8CB1E5-BFCD-CF4B-0DA4-C2276FDB58C1}"/>
                </a:ext>
              </a:extLst>
            </p:cNvPr>
            <p:cNvSpPr txBox="1"/>
            <p:nvPr/>
          </p:nvSpPr>
          <p:spPr>
            <a:xfrm>
              <a:off x="10039640" y="1665301"/>
              <a:ext cx="2026902" cy="369332"/>
            </a:xfrm>
            <a:prstGeom prst="rect">
              <a:avLst/>
            </a:prstGeom>
            <a:noFill/>
          </p:spPr>
          <p:txBody>
            <a:bodyPr wrap="none" rtlCol="0">
              <a:spAutoFit/>
            </a:bodyPr>
            <a:lstStyle/>
            <a:p>
              <a:r>
                <a:rPr lang="en-US" dirty="0">
                  <a:latin typeface="+mj-lt"/>
                </a:rPr>
                <a:t>Download genomes</a:t>
              </a:r>
            </a:p>
          </p:txBody>
        </p:sp>
        <p:cxnSp>
          <p:nvCxnSpPr>
            <p:cNvPr id="18" name="Straight Arrow Connector 17">
              <a:extLst>
                <a:ext uri="{FF2B5EF4-FFF2-40B4-BE49-F238E27FC236}">
                  <a16:creationId xmlns:a16="http://schemas.microsoft.com/office/drawing/2014/main" id="{62E15D8E-2ED0-E0FE-0DCA-61A35110445F}"/>
                </a:ext>
                <a:ext uri="{C183D7F6-B498-43B3-948B-1728B52AA6E4}">
                  <adec:decorative xmlns:adec="http://schemas.microsoft.com/office/drawing/2017/decorative" val="1"/>
                </a:ext>
              </a:extLst>
            </p:cNvPr>
            <p:cNvCxnSpPr>
              <a:cxnSpLocks/>
            </p:cNvCxnSpPr>
            <p:nvPr/>
          </p:nvCxnSpPr>
          <p:spPr>
            <a:xfrm>
              <a:off x="10893608" y="1438775"/>
              <a:ext cx="0" cy="319723"/>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oup 18" descr="MicroBIGG-E Map: Graphic display of MicroBIGG-E data">
            <a:extLst>
              <a:ext uri="{FF2B5EF4-FFF2-40B4-BE49-F238E27FC236}">
                <a16:creationId xmlns:a16="http://schemas.microsoft.com/office/drawing/2014/main" id="{D7BA522C-359F-0F04-4D0C-DAD38AD572F4}"/>
              </a:ext>
            </a:extLst>
          </p:cNvPr>
          <p:cNvGrpSpPr/>
          <p:nvPr/>
        </p:nvGrpSpPr>
        <p:grpSpPr>
          <a:xfrm>
            <a:off x="4102539" y="5015572"/>
            <a:ext cx="4198348" cy="1476329"/>
            <a:chOff x="275020" y="652292"/>
            <a:chExt cx="4016761" cy="1966304"/>
          </a:xfrm>
        </p:grpSpPr>
        <p:sp>
          <p:nvSpPr>
            <p:cNvPr id="20" name="TextBox 19">
              <a:extLst>
                <a:ext uri="{FF2B5EF4-FFF2-40B4-BE49-F238E27FC236}">
                  <a16:creationId xmlns:a16="http://schemas.microsoft.com/office/drawing/2014/main" id="{2F080094-BC0A-FFA8-7D52-7A4F86E497EC}"/>
                </a:ext>
              </a:extLst>
            </p:cNvPr>
            <p:cNvSpPr txBox="1"/>
            <p:nvPr/>
          </p:nvSpPr>
          <p:spPr>
            <a:xfrm>
              <a:off x="2807135" y="652292"/>
              <a:ext cx="1484646" cy="1106794"/>
            </a:xfrm>
            <a:prstGeom prst="rect">
              <a:avLst/>
            </a:prstGeom>
            <a:noFill/>
          </p:spPr>
          <p:txBody>
            <a:bodyPr wrap="square" lIns="91440" tIns="45720" rIns="91440" bIns="45720" rtlCol="0" anchor="t">
              <a:spAutoFit/>
            </a:bodyPr>
            <a:lstStyle/>
            <a:p>
              <a:r>
                <a:rPr lang="en-US" sz="1600" b="1" dirty="0">
                  <a:latin typeface="+mj-lt"/>
                  <a:ea typeface="Cambria"/>
                </a:rPr>
                <a:t>Graphic display of MicroBIGG-E data</a:t>
              </a:r>
              <a:endParaRPr lang="en-US" sz="1600" b="1" dirty="0"/>
            </a:p>
          </p:txBody>
        </p:sp>
        <p:sp>
          <p:nvSpPr>
            <p:cNvPr id="21" name="Rectangle 20">
              <a:extLst>
                <a:ext uri="{FF2B5EF4-FFF2-40B4-BE49-F238E27FC236}">
                  <a16:creationId xmlns:a16="http://schemas.microsoft.com/office/drawing/2014/main" id="{6DD71725-24BE-A991-08C2-325466207E41}"/>
                </a:ext>
              </a:extLst>
            </p:cNvPr>
            <p:cNvSpPr/>
            <p:nvPr/>
          </p:nvSpPr>
          <p:spPr>
            <a:xfrm>
              <a:off x="275020" y="653743"/>
              <a:ext cx="4016761" cy="19648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sp>
          <p:nvSpPr>
            <p:cNvPr id="22" name="Document 5">
              <a:extLst>
                <a:ext uri="{FF2B5EF4-FFF2-40B4-BE49-F238E27FC236}">
                  <a16:creationId xmlns:a16="http://schemas.microsoft.com/office/drawing/2014/main" id="{60035ACA-7223-F3B5-328E-80945DA8F6E1}"/>
                </a:ext>
              </a:extLst>
            </p:cNvPr>
            <p:cNvSpPr/>
            <p:nvPr/>
          </p:nvSpPr>
          <p:spPr>
            <a:xfrm>
              <a:off x="362672" y="749127"/>
              <a:ext cx="2444463" cy="1668665"/>
            </a:xfrm>
            <a:prstGeom prst="flowChartDocumen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400" err="1">
                  <a:solidFill>
                    <a:schemeClr val="bg1"/>
                  </a:solidFill>
                  <a:latin typeface="+mj-lt"/>
                  <a:ea typeface="Cambria"/>
                </a:rPr>
                <a:t>MicroBIGG</a:t>
              </a:r>
              <a:r>
                <a:rPr lang="en-US" sz="2400">
                  <a:solidFill>
                    <a:schemeClr val="bg1"/>
                  </a:solidFill>
                  <a:latin typeface="+mj-lt"/>
                  <a:ea typeface="Cambria"/>
                </a:rPr>
                <a:t>-E Map</a:t>
              </a:r>
              <a:endParaRPr lang="en-US">
                <a:solidFill>
                  <a:schemeClr val="bg1"/>
                </a:solidFill>
              </a:endParaRPr>
            </a:p>
          </p:txBody>
        </p:sp>
      </p:grpSp>
      <p:cxnSp>
        <p:nvCxnSpPr>
          <p:cNvPr id="23" name="Straight Arrow Connector 22">
            <a:extLst>
              <a:ext uri="{FF2B5EF4-FFF2-40B4-BE49-F238E27FC236}">
                <a16:creationId xmlns:a16="http://schemas.microsoft.com/office/drawing/2014/main" id="{3C9E9C48-292E-1569-E3A9-1222D09D6D11}"/>
              </a:ext>
              <a:ext uri="{C183D7F6-B498-43B3-948B-1728B52AA6E4}">
                <adec:decorative xmlns:adec="http://schemas.microsoft.com/office/drawing/2017/decorative" val="1"/>
              </a:ext>
            </a:extLst>
          </p:cNvPr>
          <p:cNvCxnSpPr>
            <a:cxnSpLocks/>
          </p:cNvCxnSpPr>
          <p:nvPr/>
        </p:nvCxnSpPr>
        <p:spPr>
          <a:xfrm>
            <a:off x="5500576" y="4311567"/>
            <a:ext cx="0" cy="706158"/>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7710036-295C-DBE9-EC57-7A4B4E310070}"/>
              </a:ext>
              <a:ext uri="{C183D7F6-B498-43B3-948B-1728B52AA6E4}">
                <adec:decorative xmlns:adec="http://schemas.microsoft.com/office/drawing/2017/decorative" val="1"/>
              </a:ext>
            </a:extLst>
          </p:cNvPr>
          <p:cNvCxnSpPr>
            <a:cxnSpLocks/>
          </p:cNvCxnSpPr>
          <p:nvPr/>
        </p:nvCxnSpPr>
        <p:spPr>
          <a:xfrm flipV="1">
            <a:off x="5286330" y="4309414"/>
            <a:ext cx="10026" cy="668375"/>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76BDD69-E3A0-AAFF-9C0F-F2ACDCBA6E57}"/>
              </a:ext>
            </a:extLst>
          </p:cNvPr>
          <p:cNvSpPr txBox="1"/>
          <p:nvPr/>
        </p:nvSpPr>
        <p:spPr>
          <a:xfrm>
            <a:off x="332773" y="678081"/>
            <a:ext cx="3429000" cy="707886"/>
          </a:xfrm>
          <a:prstGeom prst="rect">
            <a:avLst/>
          </a:prstGeom>
          <a:noFill/>
        </p:spPr>
        <p:txBody>
          <a:bodyPr wrap="square" rtlCol="0">
            <a:spAutoFit/>
          </a:bodyPr>
          <a:lstStyle/>
          <a:p>
            <a:r>
              <a:rPr lang="en-US" sz="4000" dirty="0"/>
              <a:t>Analysis results</a:t>
            </a:r>
          </a:p>
        </p:txBody>
      </p:sp>
      <p:grpSp>
        <p:nvGrpSpPr>
          <p:cNvPr id="26" name="Group 25" descr="MicroBIGG-E Map: Graphic display of MicroBIGG-E data">
            <a:extLst>
              <a:ext uri="{FF2B5EF4-FFF2-40B4-BE49-F238E27FC236}">
                <a16:creationId xmlns:a16="http://schemas.microsoft.com/office/drawing/2014/main" id="{8BCF8329-A159-A149-9B83-70FDAE9684B1}"/>
              </a:ext>
            </a:extLst>
          </p:cNvPr>
          <p:cNvGrpSpPr/>
          <p:nvPr/>
        </p:nvGrpSpPr>
        <p:grpSpPr>
          <a:xfrm>
            <a:off x="7461266" y="2576121"/>
            <a:ext cx="4646441" cy="1476329"/>
            <a:chOff x="447109" y="652292"/>
            <a:chExt cx="3844672" cy="1966304"/>
          </a:xfrm>
        </p:grpSpPr>
        <p:sp>
          <p:nvSpPr>
            <p:cNvPr id="27" name="TextBox 26">
              <a:extLst>
                <a:ext uri="{FF2B5EF4-FFF2-40B4-BE49-F238E27FC236}">
                  <a16:creationId xmlns:a16="http://schemas.microsoft.com/office/drawing/2014/main" id="{7FD4526A-5185-AD73-E37A-5F5A6C477701}"/>
                </a:ext>
              </a:extLst>
            </p:cNvPr>
            <p:cNvSpPr txBox="1"/>
            <p:nvPr/>
          </p:nvSpPr>
          <p:spPr>
            <a:xfrm>
              <a:off x="2643556" y="652292"/>
              <a:ext cx="1648225" cy="1106794"/>
            </a:xfrm>
            <a:prstGeom prst="rect">
              <a:avLst/>
            </a:prstGeom>
            <a:noFill/>
          </p:spPr>
          <p:txBody>
            <a:bodyPr wrap="square" lIns="91440" tIns="45720" rIns="91440" bIns="45720" rtlCol="0" anchor="t">
              <a:spAutoFit/>
            </a:bodyPr>
            <a:lstStyle/>
            <a:p>
              <a:r>
                <a:rPr lang="en-US" sz="1600" dirty="0">
                  <a:latin typeface="+mj-lt"/>
                  <a:ea typeface="Cambria"/>
                </a:rPr>
                <a:t>Submitted Antibiotic Susceptibility test results</a:t>
              </a:r>
              <a:endParaRPr lang="en-US" sz="1600" dirty="0"/>
            </a:p>
          </p:txBody>
        </p:sp>
        <p:sp>
          <p:nvSpPr>
            <p:cNvPr id="28" name="Rectangle 27">
              <a:extLst>
                <a:ext uri="{FF2B5EF4-FFF2-40B4-BE49-F238E27FC236}">
                  <a16:creationId xmlns:a16="http://schemas.microsoft.com/office/drawing/2014/main" id="{4E0D4913-E38D-4304-D53F-F063A74A6F7F}"/>
                </a:ext>
              </a:extLst>
            </p:cNvPr>
            <p:cNvSpPr/>
            <p:nvPr/>
          </p:nvSpPr>
          <p:spPr>
            <a:xfrm>
              <a:off x="447109" y="653742"/>
              <a:ext cx="3680929" cy="1964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Cambria" panose="02040503050406030204" pitchFamily="18" charset="0"/>
              </a:endParaRPr>
            </a:p>
          </p:txBody>
        </p:sp>
        <p:sp>
          <p:nvSpPr>
            <p:cNvPr id="29" name="Document 5">
              <a:extLst>
                <a:ext uri="{FF2B5EF4-FFF2-40B4-BE49-F238E27FC236}">
                  <a16:creationId xmlns:a16="http://schemas.microsoft.com/office/drawing/2014/main" id="{BE2560E7-2D23-8938-2803-24056B045537}"/>
                </a:ext>
              </a:extLst>
            </p:cNvPr>
            <p:cNvSpPr/>
            <p:nvPr/>
          </p:nvSpPr>
          <p:spPr>
            <a:xfrm>
              <a:off x="580946" y="749127"/>
              <a:ext cx="1977476" cy="1668664"/>
            </a:xfrm>
            <a:prstGeom prst="flowChartDocumen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400" dirty="0">
                  <a:solidFill>
                    <a:schemeClr val="bg1"/>
                  </a:solidFill>
                  <a:latin typeface="+mj-lt"/>
                  <a:ea typeface="Cambria"/>
                </a:rPr>
                <a:t>AST Browser</a:t>
              </a:r>
              <a:endParaRPr lang="en-US" dirty="0">
                <a:solidFill>
                  <a:schemeClr val="bg1"/>
                </a:solidFill>
              </a:endParaRPr>
            </a:p>
          </p:txBody>
        </p:sp>
      </p:grpSp>
      <p:cxnSp>
        <p:nvCxnSpPr>
          <p:cNvPr id="37" name="Straight Arrow Connector 36">
            <a:extLst>
              <a:ext uri="{FF2B5EF4-FFF2-40B4-BE49-F238E27FC236}">
                <a16:creationId xmlns:a16="http://schemas.microsoft.com/office/drawing/2014/main" id="{7028CF5B-4846-3CF7-C537-471F4132588A}"/>
              </a:ext>
              <a:ext uri="{C183D7F6-B498-43B3-948B-1728B52AA6E4}">
                <adec:decorative xmlns:adec="http://schemas.microsoft.com/office/drawing/2017/decorative" val="1"/>
              </a:ext>
            </a:extLst>
          </p:cNvPr>
          <p:cNvCxnSpPr>
            <a:cxnSpLocks/>
          </p:cNvCxnSpPr>
          <p:nvPr/>
        </p:nvCxnSpPr>
        <p:spPr>
          <a:xfrm>
            <a:off x="5744496" y="1584179"/>
            <a:ext cx="0" cy="495971"/>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1B37FD9-56A6-DC88-4D8E-E064A3CBF32F}"/>
              </a:ext>
              <a:ext uri="{C183D7F6-B498-43B3-948B-1728B52AA6E4}">
                <adec:decorative xmlns:adec="http://schemas.microsoft.com/office/drawing/2017/decorative" val="1"/>
              </a:ext>
            </a:extLst>
          </p:cNvPr>
          <p:cNvCxnSpPr>
            <a:cxnSpLocks/>
          </p:cNvCxnSpPr>
          <p:nvPr/>
        </p:nvCxnSpPr>
        <p:spPr>
          <a:xfrm flipV="1">
            <a:off x="5943600" y="1584179"/>
            <a:ext cx="0" cy="467868"/>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25DC012-6E94-398C-A689-54E5D2130811}"/>
              </a:ext>
              <a:ext uri="{C183D7F6-B498-43B3-948B-1728B52AA6E4}">
                <adec:decorative xmlns:adec="http://schemas.microsoft.com/office/drawing/2017/decorative" val="1"/>
              </a:ext>
            </a:extLst>
          </p:cNvPr>
          <p:cNvCxnSpPr>
            <a:cxnSpLocks/>
          </p:cNvCxnSpPr>
          <p:nvPr/>
        </p:nvCxnSpPr>
        <p:spPr>
          <a:xfrm>
            <a:off x="7039896" y="1596630"/>
            <a:ext cx="0" cy="3418942"/>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7E624D6-5E40-0161-0EB5-EEB56EBF67AE}"/>
              </a:ext>
              <a:ext uri="{C183D7F6-B498-43B3-948B-1728B52AA6E4}">
                <adec:decorative xmlns:adec="http://schemas.microsoft.com/office/drawing/2017/decorative" val="1"/>
              </a:ext>
            </a:extLst>
          </p:cNvPr>
          <p:cNvCxnSpPr>
            <a:cxnSpLocks/>
          </p:cNvCxnSpPr>
          <p:nvPr/>
        </p:nvCxnSpPr>
        <p:spPr>
          <a:xfrm flipV="1">
            <a:off x="7239000" y="1596630"/>
            <a:ext cx="0" cy="3418942"/>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DBC6EAC-0178-1528-FB48-A76272075000}"/>
              </a:ext>
              <a:ext uri="{C183D7F6-B498-43B3-948B-1728B52AA6E4}">
                <adec:decorative xmlns:adec="http://schemas.microsoft.com/office/drawing/2017/decorative" val="1"/>
              </a:ext>
            </a:extLst>
          </p:cNvPr>
          <p:cNvCxnSpPr>
            <a:cxnSpLocks/>
          </p:cNvCxnSpPr>
          <p:nvPr/>
        </p:nvCxnSpPr>
        <p:spPr>
          <a:xfrm>
            <a:off x="7954296" y="1613000"/>
            <a:ext cx="0" cy="963121"/>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72B2F5E2-640D-B663-DA79-6977579B3FB5}"/>
              </a:ext>
              <a:ext uri="{C183D7F6-B498-43B3-948B-1728B52AA6E4}">
                <adec:decorative xmlns:adec="http://schemas.microsoft.com/office/drawing/2017/decorative" val="1"/>
              </a:ext>
            </a:extLst>
          </p:cNvPr>
          <p:cNvCxnSpPr>
            <a:cxnSpLocks/>
          </p:cNvCxnSpPr>
          <p:nvPr/>
        </p:nvCxnSpPr>
        <p:spPr>
          <a:xfrm flipV="1">
            <a:off x="8153400" y="1613000"/>
            <a:ext cx="0" cy="1035826"/>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CC64BDF-45D4-8CA9-58D2-9EB3EBC0808E}"/>
              </a:ext>
            </a:extLst>
          </p:cNvPr>
          <p:cNvSpPr txBox="1"/>
          <p:nvPr/>
        </p:nvSpPr>
        <p:spPr>
          <a:xfrm>
            <a:off x="10114472" y="3646662"/>
            <a:ext cx="6097904" cy="369332"/>
          </a:xfrm>
          <a:prstGeom prst="rect">
            <a:avLst/>
          </a:prstGeom>
          <a:noFill/>
        </p:spPr>
        <p:txBody>
          <a:bodyPr wrap="square">
            <a:spAutoFit/>
          </a:bodyPr>
          <a:lstStyle/>
          <a:p>
            <a:r>
              <a:rPr lang="en-US" dirty="0">
                <a:latin typeface="+mj-lt"/>
                <a:ea typeface="Cambria" panose="02040503050406030204" pitchFamily="18" charset="0"/>
              </a:rPr>
              <a:t>100,000 X N</a:t>
            </a:r>
          </a:p>
        </p:txBody>
      </p:sp>
    </p:spTree>
    <p:extLst>
      <p:ext uri="{BB962C8B-B14F-4D97-AF65-F5344CB8AC3E}">
        <p14:creationId xmlns:p14="http://schemas.microsoft.com/office/powerpoint/2010/main" val="2626888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37A7-1DC1-B339-ED32-E7D724AFB2C8}"/>
              </a:ext>
            </a:extLst>
          </p:cNvPr>
          <p:cNvSpPr>
            <a:spLocks noGrp="1"/>
          </p:cNvSpPr>
          <p:nvPr>
            <p:ph type="title"/>
          </p:nvPr>
        </p:nvSpPr>
        <p:spPr/>
        <p:txBody>
          <a:bodyPr/>
          <a:lstStyle/>
          <a:p>
            <a:r>
              <a:rPr lang="en-US" sz="3200">
                <a:latin typeface="Helvetica"/>
                <a:cs typeface="Helvetica"/>
              </a:rPr>
              <a:t>Understanding </a:t>
            </a:r>
            <a:r>
              <a:rPr lang="en-US" sz="3200" err="1">
                <a:latin typeface="Helvetica"/>
                <a:cs typeface="Helvetica"/>
              </a:rPr>
              <a:t>AMRFinderPlus</a:t>
            </a:r>
            <a:r>
              <a:rPr lang="en-US" sz="3200">
                <a:latin typeface="Helvetica"/>
                <a:cs typeface="Helvetica"/>
              </a:rPr>
              <a:t>: Class and Subclass</a:t>
            </a:r>
            <a:endParaRPr lang="en-US" sz="3200"/>
          </a:p>
        </p:txBody>
      </p:sp>
      <p:sp>
        <p:nvSpPr>
          <p:cNvPr id="3" name="Content Placeholder 2">
            <a:extLst>
              <a:ext uri="{FF2B5EF4-FFF2-40B4-BE49-F238E27FC236}">
                <a16:creationId xmlns:a16="http://schemas.microsoft.com/office/drawing/2014/main" id="{8109160A-DA1B-A79D-09A2-586B4AD566CE}"/>
              </a:ext>
            </a:extLst>
          </p:cNvPr>
          <p:cNvSpPr>
            <a:spLocks noGrp="1"/>
          </p:cNvSpPr>
          <p:nvPr>
            <p:ph sz="quarter" idx="10"/>
          </p:nvPr>
        </p:nvSpPr>
        <p:spPr>
          <a:xfrm>
            <a:off x="838200" y="1450898"/>
            <a:ext cx="10515600" cy="4568902"/>
          </a:xfrm>
        </p:spPr>
        <p:txBody>
          <a:bodyPr vert="horz" lIns="91440" tIns="45720" rIns="91440" bIns="45720" rtlCol="0" anchor="t">
            <a:normAutofit/>
          </a:bodyPr>
          <a:lstStyle/>
          <a:p>
            <a:r>
              <a:rPr lang="en-US" sz="2400">
                <a:latin typeface="Helvetica"/>
                <a:cs typeface="Helvetica"/>
              </a:rPr>
              <a:t>Class represents broad class of drugs to which resistance can be conferred; e.g., "AMINOGLYCOSIDE"</a:t>
            </a:r>
          </a:p>
          <a:p>
            <a:r>
              <a:rPr lang="en-US" sz="2400">
                <a:latin typeface="Helvetica"/>
                <a:cs typeface="Helvetica"/>
              </a:rPr>
              <a:t>Subclass has more specificity and can include groups of drugs or individual antibiotics; e.g., "AMIKACIN/TOBRAMYCIN"</a:t>
            </a:r>
          </a:p>
          <a:p>
            <a:r>
              <a:rPr lang="en-US" sz="2400">
                <a:latin typeface="Helvetica"/>
                <a:cs typeface="Helvetica"/>
              </a:rPr>
              <a:t>Beta-lactamase resistance (BETA-LACTAM) is divided into 3 subclasses:</a:t>
            </a:r>
          </a:p>
          <a:p>
            <a:pPr lvl="1"/>
            <a:r>
              <a:rPr lang="en-US" sz="2200">
                <a:latin typeface="Helvetica"/>
                <a:cs typeface="Helvetica"/>
              </a:rPr>
              <a:t>BETA-LACTAM: unknown/unclear resistance OR resistance to </a:t>
            </a:r>
            <a:r>
              <a:rPr lang="en-US" sz="2200" err="1">
                <a:latin typeface="Helvetica"/>
                <a:cs typeface="Helvetica"/>
              </a:rPr>
              <a:t>penicillins</a:t>
            </a:r>
            <a:endParaRPr lang="en-US" sz="2200">
              <a:latin typeface="Helvetica"/>
              <a:cs typeface="Helvetica"/>
            </a:endParaRPr>
          </a:p>
          <a:p>
            <a:pPr lvl="1"/>
            <a:r>
              <a:rPr lang="en-US" sz="2200">
                <a:latin typeface="Helvetica"/>
                <a:cs typeface="Helvetica"/>
              </a:rPr>
              <a:t>CEPHALOSPORINS: resistance to 2nd generation (or newer) cephalosporins</a:t>
            </a:r>
          </a:p>
          <a:p>
            <a:pPr lvl="1"/>
            <a:r>
              <a:rPr lang="en-US" sz="2200">
                <a:latin typeface="Helvetica"/>
                <a:cs typeface="Helvetica"/>
              </a:rPr>
              <a:t>CARBAPENEMS: resistance to some (or all carbapenems)</a:t>
            </a:r>
            <a:endParaRPr lang="en-US" sz="2200"/>
          </a:p>
          <a:p>
            <a:r>
              <a:rPr lang="en-US" sz="2400">
                <a:latin typeface="Helvetica"/>
                <a:cs typeface="Helvetica"/>
              </a:rPr>
              <a:t>Note: many virulence genes will lack values for these fields</a:t>
            </a:r>
            <a:endParaRPr lang="en-US" sz="2400"/>
          </a:p>
        </p:txBody>
      </p:sp>
    </p:spTree>
    <p:extLst>
      <p:ext uri="{BB962C8B-B14F-4D97-AF65-F5344CB8AC3E}">
        <p14:creationId xmlns:p14="http://schemas.microsoft.com/office/powerpoint/2010/main" val="2039849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6DFFF0F-7D3F-4C1A-9C9A-72B38CC69EB0}"/>
              </a:ext>
            </a:extLst>
          </p:cNvPr>
          <p:cNvSpPr>
            <a:spLocks noChangeArrowheads="1"/>
          </p:cNvSpPr>
          <p:nvPr/>
        </p:nvSpPr>
        <p:spPr bwMode="auto">
          <a:xfrm>
            <a:off x="545619" y="772682"/>
            <a:ext cx="3030992" cy="63401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ja-JP" sz="1400">
                <a:solidFill>
                  <a:prstClr val="black"/>
                </a:solidFill>
                <a:highlight>
                  <a:srgbClr val="00FFFF"/>
                </a:highlight>
                <a:latin typeface="Aharoni" panose="02010803020104030203" pitchFamily="2" charset="-79"/>
                <a:cs typeface="Aharoni" panose="02010803020104030203" pitchFamily="2" charset="-79"/>
              </a:rPr>
              <a:t>Richa Agarwala</a:t>
            </a:r>
          </a:p>
          <a:p>
            <a:r>
              <a:rPr lang="en-US" altLang="ja-JP" sz="1400">
                <a:solidFill>
                  <a:prstClr val="black"/>
                </a:solidFill>
                <a:latin typeface="Aharoni" panose="02010803020104030203" pitchFamily="2" charset="-79"/>
                <a:cs typeface="Aharoni" panose="02010803020104030203" pitchFamily="2" charset="-79"/>
              </a:rPr>
              <a:t>Victor Ananiev</a:t>
            </a:r>
          </a:p>
          <a:p>
            <a:r>
              <a:rPr lang="en-US" altLang="ja-JP" sz="1400">
                <a:solidFill>
                  <a:prstClr val="black"/>
                </a:solidFill>
                <a:latin typeface="Aharoni" panose="02010803020104030203" pitchFamily="2" charset="-79"/>
                <a:cs typeface="Aharoni" panose="02010803020104030203" pitchFamily="2" charset="-79"/>
              </a:rPr>
              <a:t>Azat Badretdin</a:t>
            </a:r>
          </a:p>
          <a:p>
            <a:r>
              <a:rPr lang="en-US" altLang="ja-JP" sz="1400" err="1">
                <a:solidFill>
                  <a:prstClr val="black"/>
                </a:solidFill>
                <a:highlight>
                  <a:srgbClr val="00FF00"/>
                </a:highlight>
                <a:latin typeface="Aharoni" panose="02010803020104030203" pitchFamily="2" charset="-79"/>
                <a:cs typeface="Aharoni" panose="02010803020104030203" pitchFamily="2" charset="-79"/>
              </a:rPr>
              <a:t>Slava</a:t>
            </a:r>
            <a:r>
              <a:rPr lang="en-US" altLang="ja-JP" sz="1400">
                <a:solidFill>
                  <a:prstClr val="black"/>
                </a:solidFill>
                <a:highlight>
                  <a:srgbClr val="00FF00"/>
                </a:highlight>
                <a:latin typeface="Aharoni" panose="02010803020104030203" pitchFamily="2" charset="-79"/>
                <a:cs typeface="Aharoni" panose="02010803020104030203" pitchFamily="2" charset="-79"/>
              </a:rPr>
              <a:t> Brover</a:t>
            </a:r>
          </a:p>
          <a:p>
            <a:r>
              <a:rPr lang="en-US" altLang="ja-JP" sz="1400">
                <a:solidFill>
                  <a:prstClr val="black"/>
                </a:solidFill>
                <a:latin typeface="Aharoni" panose="02010803020104030203" pitchFamily="2" charset="-79"/>
                <a:cs typeface="Aharoni" panose="02010803020104030203" pitchFamily="2" charset="-79"/>
              </a:rPr>
              <a:t>Joshua Cherry</a:t>
            </a:r>
          </a:p>
          <a:p>
            <a:r>
              <a:rPr lang="en-US" altLang="ja-JP" sz="1400">
                <a:solidFill>
                  <a:prstClr val="black"/>
                </a:solidFill>
                <a:latin typeface="Aharoni" panose="02010803020104030203" pitchFamily="2" charset="-79"/>
                <a:cs typeface="Aharoni" panose="02010803020104030203" pitchFamily="2" charset="-79"/>
              </a:rPr>
              <a:t>Jinna Choi</a:t>
            </a:r>
          </a:p>
          <a:p>
            <a:r>
              <a:rPr lang="en-US" altLang="ja-JP" sz="1400">
                <a:solidFill>
                  <a:prstClr val="black"/>
                </a:solidFill>
                <a:latin typeface="Aharoni" panose="02010803020104030203" pitchFamily="2" charset="-79"/>
                <a:cs typeface="Aharoni" panose="02010803020104030203" pitchFamily="2" charset="-79"/>
              </a:rPr>
              <a:t>Vyacheslav Chetvernin</a:t>
            </a:r>
          </a:p>
          <a:p>
            <a:r>
              <a:rPr lang="en-US" altLang="ja-JP" sz="1400">
                <a:solidFill>
                  <a:prstClr val="black"/>
                </a:solidFill>
                <a:latin typeface="Aharoni" panose="02010803020104030203" pitchFamily="2" charset="-79"/>
                <a:cs typeface="Aharoni" panose="02010803020104030203" pitchFamily="2" charset="-79"/>
              </a:rPr>
              <a:t>Pavan Chilamakuri</a:t>
            </a:r>
          </a:p>
          <a:p>
            <a:r>
              <a:rPr lang="en-US" altLang="ja-JP" sz="1400">
                <a:solidFill>
                  <a:prstClr val="black"/>
                </a:solidFill>
                <a:latin typeface="Aharoni" panose="02010803020104030203" pitchFamily="2" charset="-79"/>
                <a:cs typeface="Aharoni" panose="02010803020104030203" pitchFamily="2" charset="-79"/>
              </a:rPr>
              <a:t>Robert Cohen</a:t>
            </a:r>
          </a:p>
          <a:p>
            <a:r>
              <a:rPr lang="en-US" altLang="ja-JP" sz="1400">
                <a:solidFill>
                  <a:prstClr val="black"/>
                </a:solidFill>
                <a:highlight>
                  <a:srgbClr val="00FF00"/>
                </a:highlight>
                <a:latin typeface="Aharoni" panose="02010803020104030203" pitchFamily="2" charset="-79"/>
                <a:cs typeface="Aharoni" panose="02010803020104030203" pitchFamily="2" charset="-79"/>
              </a:rPr>
              <a:t>DeAnne Cravaritis</a:t>
            </a:r>
          </a:p>
          <a:p>
            <a:r>
              <a:rPr lang="en-US" altLang="ja-JP" sz="1400">
                <a:solidFill>
                  <a:prstClr val="black"/>
                </a:solidFill>
                <a:latin typeface="Aharoni" panose="02010803020104030203" pitchFamily="2" charset="-79"/>
                <a:cs typeface="Aharoni" panose="02010803020104030203" pitchFamily="2" charset="-79"/>
              </a:rPr>
              <a:t>Michael DiCuccio</a:t>
            </a:r>
          </a:p>
          <a:p>
            <a:r>
              <a:rPr lang="en-US" altLang="ja-JP" sz="1400">
                <a:solidFill>
                  <a:prstClr val="black"/>
                </a:solidFill>
                <a:latin typeface="Aharoni" panose="02010803020104030203" pitchFamily="2" charset="-79"/>
                <a:cs typeface="Aharoni" panose="02010803020104030203" pitchFamily="2" charset="-79"/>
              </a:rPr>
              <a:t>Olga Ermoleava</a:t>
            </a:r>
          </a:p>
          <a:p>
            <a:r>
              <a:rPr lang="en-US" altLang="ja-JP" sz="1400">
                <a:solidFill>
                  <a:prstClr val="black"/>
                </a:solidFill>
                <a:highlight>
                  <a:srgbClr val="00FF00"/>
                </a:highlight>
                <a:latin typeface="Aharoni" panose="02010803020104030203" pitchFamily="2" charset="-79"/>
                <a:cs typeface="Aharoni" panose="02010803020104030203" pitchFamily="2" charset="-79"/>
              </a:rPr>
              <a:t>Boris Fedorov</a:t>
            </a:r>
          </a:p>
          <a:p>
            <a:r>
              <a:rPr lang="en-US" altLang="ja-JP" sz="1400">
                <a:solidFill>
                  <a:prstClr val="black"/>
                </a:solidFill>
                <a:highlight>
                  <a:srgbClr val="00FF00"/>
                </a:highlight>
                <a:latin typeface="Aharoni" panose="02010803020104030203" pitchFamily="2" charset="-79"/>
                <a:cs typeface="Aharoni" panose="02010803020104030203" pitchFamily="2" charset="-79"/>
              </a:rPr>
              <a:t>Mike Feldgarden</a:t>
            </a:r>
          </a:p>
          <a:p>
            <a:r>
              <a:rPr lang="en-US" altLang="ja-JP" sz="1400">
                <a:solidFill>
                  <a:prstClr val="black"/>
                </a:solidFill>
                <a:latin typeface="Aharoni" panose="02010803020104030203" pitchFamily="2" charset="-79"/>
                <a:cs typeface="Aharoni" panose="02010803020104030203" pitchFamily="2" charset="-79"/>
              </a:rPr>
              <a:t>Lewis Geer</a:t>
            </a:r>
          </a:p>
          <a:p>
            <a:r>
              <a:rPr lang="en-US" altLang="ja-JP" sz="1400">
                <a:solidFill>
                  <a:prstClr val="black"/>
                </a:solidFill>
                <a:latin typeface="Aharoni" panose="02010803020104030203" pitchFamily="2" charset="-79"/>
                <a:cs typeface="Aharoni" panose="02010803020104030203" pitchFamily="2" charset="-79"/>
              </a:rPr>
              <a:t>Renata Geer</a:t>
            </a:r>
          </a:p>
          <a:p>
            <a:r>
              <a:rPr lang="en-US" altLang="ja-JP" sz="1400">
                <a:solidFill>
                  <a:prstClr val="black"/>
                </a:solidFill>
                <a:highlight>
                  <a:srgbClr val="00FF00"/>
                </a:highlight>
                <a:latin typeface="Aharoni" panose="02010803020104030203" pitchFamily="2" charset="-79"/>
                <a:cs typeface="Aharoni" panose="02010803020104030203" pitchFamily="2" charset="-79"/>
              </a:rPr>
              <a:t>Dan Haft</a:t>
            </a:r>
          </a:p>
          <a:p>
            <a:r>
              <a:rPr lang="en-US" altLang="ja-JP" sz="1400">
                <a:solidFill>
                  <a:prstClr val="black"/>
                </a:solidFill>
                <a:latin typeface="Aharoni" panose="02010803020104030203" pitchFamily="2" charset="-79"/>
                <a:cs typeface="Aharoni" panose="02010803020104030203" pitchFamily="2" charset="-79"/>
              </a:rPr>
              <a:t>Lianyi Han</a:t>
            </a:r>
          </a:p>
          <a:p>
            <a:r>
              <a:rPr lang="en-US" altLang="ja-JP" sz="1400">
                <a:solidFill>
                  <a:prstClr val="black"/>
                </a:solidFill>
                <a:latin typeface="Aharoni" panose="02010803020104030203" pitchFamily="2" charset="-79"/>
                <a:cs typeface="Aharoni" panose="02010803020104030203" pitchFamily="2" charset="-79"/>
              </a:rPr>
              <a:t>Avi Kimchi</a:t>
            </a:r>
          </a:p>
          <a:p>
            <a:r>
              <a:rPr lang="en-US" altLang="ja-JP" sz="1400">
                <a:solidFill>
                  <a:prstClr val="black"/>
                </a:solidFill>
                <a:latin typeface="Aharoni" panose="02010803020104030203" pitchFamily="2" charset="-79"/>
                <a:cs typeface="Aharoni" panose="02010803020104030203" pitchFamily="2" charset="-79"/>
              </a:rPr>
              <a:t>Michel Kimelman</a:t>
            </a:r>
          </a:p>
          <a:p>
            <a:r>
              <a:rPr lang="en-US" altLang="ja-JP" sz="1400">
                <a:solidFill>
                  <a:prstClr val="black"/>
                </a:solidFill>
                <a:highlight>
                  <a:srgbClr val="00FF00"/>
                </a:highlight>
                <a:latin typeface="Aharoni" panose="02010803020104030203" pitchFamily="2" charset="-79"/>
                <a:cs typeface="Aharoni" panose="02010803020104030203" pitchFamily="2" charset="-79"/>
              </a:rPr>
              <a:t>William Klimke</a:t>
            </a:r>
          </a:p>
          <a:p>
            <a:r>
              <a:rPr lang="en-US" altLang="ja-JP" sz="1400">
                <a:solidFill>
                  <a:prstClr val="black"/>
                </a:solidFill>
                <a:latin typeface="Aharoni" panose="02010803020104030203" pitchFamily="2" charset="-79"/>
                <a:cs typeface="Aharoni" panose="02010803020104030203" pitchFamily="2" charset="-79"/>
              </a:rPr>
              <a:t>Alex Kotliarov</a:t>
            </a:r>
          </a:p>
          <a:p>
            <a:r>
              <a:rPr lang="en-US" altLang="ja-JP" sz="1400">
                <a:solidFill>
                  <a:prstClr val="black"/>
                </a:solidFill>
                <a:latin typeface="Aharoni" panose="02010803020104030203" pitchFamily="2" charset="-79"/>
                <a:cs typeface="Aharoni" panose="02010803020104030203" pitchFamily="2" charset="-79"/>
              </a:rPr>
              <a:t>Valerii Lashmanov</a:t>
            </a:r>
          </a:p>
          <a:p>
            <a:r>
              <a:rPr lang="en-US" sz="1400">
                <a:solidFill>
                  <a:prstClr val="black"/>
                </a:solidFill>
                <a:highlight>
                  <a:srgbClr val="00FF00"/>
                </a:highlight>
                <a:latin typeface="Aharoni" panose="02010803020104030203" pitchFamily="2" charset="-79"/>
                <a:cs typeface="Aharoni" panose="02010803020104030203" pitchFamily="2" charset="-79"/>
              </a:rPr>
              <a:t>Aleksandr Morgulis</a:t>
            </a:r>
            <a:endParaRPr lang="en-US" altLang="ja-JP" sz="1400">
              <a:solidFill>
                <a:prstClr val="black"/>
              </a:solidFill>
              <a:highlight>
                <a:srgbClr val="00FF00"/>
              </a:highlight>
              <a:latin typeface="Aharoni" panose="02010803020104030203" pitchFamily="2" charset="-79"/>
              <a:cs typeface="Aharoni" panose="02010803020104030203" pitchFamily="2" charset="-79"/>
            </a:endParaRPr>
          </a:p>
          <a:p>
            <a:r>
              <a:rPr lang="en-US" altLang="ja-JP" sz="1400">
                <a:solidFill>
                  <a:prstClr val="black"/>
                </a:solidFill>
                <a:highlight>
                  <a:srgbClr val="00FF00"/>
                </a:highlight>
                <a:latin typeface="Aharoni" panose="02010803020104030203" pitchFamily="2" charset="-79"/>
                <a:cs typeface="Aharoni" panose="02010803020104030203" pitchFamily="2" charset="-79"/>
              </a:rPr>
              <a:t>Eyal Moses</a:t>
            </a:r>
          </a:p>
          <a:p>
            <a:r>
              <a:rPr lang="en-US" altLang="ja-JP" sz="1400">
                <a:solidFill>
                  <a:prstClr val="black"/>
                </a:solidFill>
                <a:latin typeface="Aharoni" panose="02010803020104030203" pitchFamily="2" charset="-79"/>
                <a:cs typeface="Aharoni" panose="02010803020104030203" pitchFamily="2" charset="-79"/>
              </a:rPr>
              <a:t>Chris O'Sullivan</a:t>
            </a:r>
          </a:p>
          <a:p>
            <a:r>
              <a:rPr lang="en-US" altLang="ja-JP" sz="1400">
                <a:solidFill>
                  <a:prstClr val="black"/>
                </a:solidFill>
                <a:highlight>
                  <a:srgbClr val="00FF00"/>
                </a:highlight>
                <a:latin typeface="Aharoni" panose="02010803020104030203" pitchFamily="2" charset="-79"/>
                <a:cs typeface="Aharoni" panose="02010803020104030203" pitchFamily="2" charset="-79"/>
              </a:rPr>
              <a:t>Arjun Prasad</a:t>
            </a:r>
          </a:p>
          <a:p>
            <a:endParaRPr lang="en-US" altLang="ja-JP" sz="1400">
              <a:solidFill>
                <a:prstClr val="black"/>
              </a:solidFill>
              <a:latin typeface="Aharoni" panose="02010803020104030203" pitchFamily="2" charset="-79"/>
              <a:cs typeface="Aharoni" panose="02010803020104030203" pitchFamily="2" charset="-79"/>
            </a:endParaRPr>
          </a:p>
          <a:p>
            <a:endParaRPr lang="en-US" altLang="ja-JP" sz="1400">
              <a:solidFill>
                <a:prstClr val="black"/>
              </a:solidFill>
              <a:latin typeface="Aharoni" panose="02010803020104030203" pitchFamily="2" charset="-79"/>
              <a:cs typeface="Aharoni" panose="02010803020104030203" pitchFamily="2" charset="-79"/>
            </a:endParaRPr>
          </a:p>
        </p:txBody>
      </p:sp>
      <p:sp>
        <p:nvSpPr>
          <p:cNvPr id="11" name="TextBox 6">
            <a:extLst>
              <a:ext uri="{FF2B5EF4-FFF2-40B4-BE49-F238E27FC236}">
                <a16:creationId xmlns:a16="http://schemas.microsoft.com/office/drawing/2014/main" id="{E4F36FD2-2688-4446-A685-D9526E618FAA}"/>
              </a:ext>
            </a:extLst>
          </p:cNvPr>
          <p:cNvSpPr txBox="1">
            <a:spLocks noChangeArrowheads="1"/>
          </p:cNvSpPr>
          <p:nvPr/>
        </p:nvSpPr>
        <p:spPr bwMode="auto">
          <a:xfrm>
            <a:off x="6362935" y="4728891"/>
            <a:ext cx="5027044"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71450" indent="-1714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indent="0" algn="ctr" eaLnBrk="1" hangingPunct="1"/>
            <a:r>
              <a:rPr lang="en-US" sz="1200">
                <a:latin typeface="Aharoni" panose="02010803020104030203" pitchFamily="2" charset="-79"/>
                <a:cs typeface="Aharoni" panose="02010803020104030203" pitchFamily="2" charset="-79"/>
              </a:rPr>
              <a:t>This work was supported in part by the National Center for Biotechnology Information of the National Library of Medicine (NLM), National Institutes of Health, as well in part by the National Institute of Allergy and Infectious Diseases,</a:t>
            </a:r>
          </a:p>
          <a:p>
            <a:pPr marL="0" indent="0" algn="ctr" eaLnBrk="1" hangingPunct="1"/>
            <a:r>
              <a:rPr lang="en-US" sz="1200">
                <a:latin typeface="Aharoni" panose="02010803020104030203" pitchFamily="2" charset="-79"/>
                <a:cs typeface="Aharoni" panose="02010803020104030203" pitchFamily="2" charset="-79"/>
              </a:rPr>
              <a:t>National Institutes of Health</a:t>
            </a:r>
          </a:p>
          <a:p>
            <a:pPr marL="0" indent="0" algn="ctr" eaLnBrk="1" hangingPunct="1"/>
            <a:endParaRPr lang="en-US" sz="1200">
              <a:latin typeface="Aharoni" panose="02010803020104030203" pitchFamily="2" charset="-79"/>
              <a:cs typeface="Aharoni" panose="02010803020104030203" pitchFamily="2" charset="-79"/>
            </a:endParaRPr>
          </a:p>
        </p:txBody>
      </p:sp>
      <p:sp>
        <p:nvSpPr>
          <p:cNvPr id="13" name="Rectangle 12">
            <a:extLst>
              <a:ext uri="{FF2B5EF4-FFF2-40B4-BE49-F238E27FC236}">
                <a16:creationId xmlns:a16="http://schemas.microsoft.com/office/drawing/2014/main" id="{9E1C09F8-C9FB-4BF5-AE4F-451B96B4AFD7}"/>
              </a:ext>
            </a:extLst>
          </p:cNvPr>
          <p:cNvSpPr/>
          <p:nvPr/>
        </p:nvSpPr>
        <p:spPr>
          <a:xfrm>
            <a:off x="3384060" y="772682"/>
            <a:ext cx="3379838" cy="5693866"/>
          </a:xfrm>
          <a:prstGeom prst="rect">
            <a:avLst/>
          </a:prstGeom>
        </p:spPr>
        <p:txBody>
          <a:bodyPr wrap="square">
            <a:spAutoFit/>
          </a:bodyPr>
          <a:lstStyle/>
          <a:p>
            <a:r>
              <a:rPr lang="en-US" altLang="ja-JP" sz="1400">
                <a:solidFill>
                  <a:prstClr val="black"/>
                </a:solidFill>
                <a:latin typeface="Aharoni" panose="02010803020104030203" pitchFamily="2" charset="-79"/>
                <a:cs typeface="Aharoni" panose="02010803020104030203" pitchFamily="2" charset="-79"/>
              </a:rPr>
              <a:t>Edward Rice</a:t>
            </a:r>
          </a:p>
          <a:p>
            <a:r>
              <a:rPr lang="en-US" altLang="ja-JP" sz="1400">
                <a:solidFill>
                  <a:prstClr val="black"/>
                </a:solidFill>
                <a:latin typeface="Aharoni" panose="02010803020104030203" pitchFamily="2" charset="-79"/>
                <a:cs typeface="Aharoni" panose="02010803020104030203" pitchFamily="2" charset="-79"/>
              </a:rPr>
              <a:t>Kirill </a:t>
            </a:r>
            <a:r>
              <a:rPr lang="en-US" altLang="ja-JP" sz="1400" err="1">
                <a:solidFill>
                  <a:prstClr val="black"/>
                </a:solidFill>
                <a:latin typeface="Aharoni" panose="02010803020104030203" pitchFamily="2" charset="-79"/>
                <a:cs typeface="Aharoni" panose="02010803020104030203" pitchFamily="2" charset="-79"/>
              </a:rPr>
              <a:t>Rotmistrovskyy</a:t>
            </a:r>
            <a:endParaRPr lang="en-US" altLang="ja-JP" sz="1400">
              <a:solidFill>
                <a:prstClr val="black"/>
              </a:solidFill>
              <a:latin typeface="Aharoni" panose="02010803020104030203" pitchFamily="2" charset="-79"/>
              <a:cs typeface="Aharoni" panose="02010803020104030203" pitchFamily="2" charset="-79"/>
            </a:endParaRPr>
          </a:p>
          <a:p>
            <a:r>
              <a:rPr lang="en-US" sz="1400">
                <a:solidFill>
                  <a:prstClr val="black"/>
                </a:solidFill>
                <a:latin typeface="Aharoni" panose="02010803020104030203" pitchFamily="2" charset="-79"/>
                <a:cs typeface="Aharoni" panose="02010803020104030203" pitchFamily="2" charset="-79"/>
              </a:rPr>
              <a:t>Alejandro A. Schaffer</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Nadya Serova</a:t>
            </a:r>
          </a:p>
          <a:p>
            <a:r>
              <a:rPr lang="en-US" altLang="ja-JP" sz="1400">
                <a:solidFill>
                  <a:prstClr val="black"/>
                </a:solidFill>
                <a:latin typeface="Aharoni" panose="02010803020104030203" pitchFamily="2" charset="-79"/>
                <a:cs typeface="Aharoni" panose="02010803020104030203" pitchFamily="2" charset="-79"/>
              </a:rPr>
              <a:t>Sergey </a:t>
            </a:r>
            <a:r>
              <a:rPr lang="en-US" altLang="ja-JP" sz="1400" err="1">
                <a:solidFill>
                  <a:prstClr val="black"/>
                </a:solidFill>
                <a:latin typeface="Aharoni" panose="02010803020104030203" pitchFamily="2" charset="-79"/>
                <a:cs typeface="Aharoni" panose="02010803020104030203" pitchFamily="2" charset="-79"/>
              </a:rPr>
              <a:t>Shiryev</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highlight>
                  <a:srgbClr val="00FF00"/>
                </a:highlight>
                <a:latin typeface="Aharoni" panose="02010803020104030203" pitchFamily="2" charset="-79"/>
                <a:cs typeface="Aharoni" panose="02010803020104030203" pitchFamily="2" charset="-79"/>
              </a:rPr>
              <a:t>Martin Shumway</a:t>
            </a:r>
          </a:p>
          <a:p>
            <a:r>
              <a:rPr lang="en-US" altLang="ja-JP" sz="1400">
                <a:solidFill>
                  <a:prstClr val="black"/>
                </a:solidFill>
                <a:latin typeface="Aharoni" panose="02010803020104030203" pitchFamily="2" charset="-79"/>
                <a:cs typeface="Aharoni" panose="02010803020104030203" pitchFamily="2" charset="-79"/>
              </a:rPr>
              <a:t>Oleg </a:t>
            </a:r>
            <a:r>
              <a:rPr lang="en-US" altLang="ja-JP" sz="1400" err="1">
                <a:solidFill>
                  <a:prstClr val="black"/>
                </a:solidFill>
                <a:latin typeface="Aharoni" panose="02010803020104030203" pitchFamily="2" charset="-79"/>
                <a:cs typeface="Aharoni" panose="02010803020104030203" pitchFamily="2" charset="-79"/>
              </a:rPr>
              <a:t>Shutov</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Douglas </a:t>
            </a:r>
            <a:r>
              <a:rPr lang="en-US" altLang="ja-JP" sz="1400" err="1">
                <a:solidFill>
                  <a:prstClr val="black"/>
                </a:solidFill>
                <a:latin typeface="Aharoni" panose="02010803020104030203" pitchFamily="2" charset="-79"/>
                <a:cs typeface="Aharoni" panose="02010803020104030203" pitchFamily="2" charset="-79"/>
              </a:rPr>
              <a:t>Slotta</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highlight>
                  <a:srgbClr val="00FFFF"/>
                </a:highlight>
                <a:latin typeface="Aharoni" panose="02010803020104030203" pitchFamily="2" charset="-79"/>
                <a:cs typeface="Aharoni" panose="02010803020104030203" pitchFamily="2" charset="-79"/>
              </a:rPr>
              <a:t>Alexandre </a:t>
            </a:r>
            <a:r>
              <a:rPr lang="en-US" altLang="ja-JP" sz="1400" err="1">
                <a:solidFill>
                  <a:prstClr val="black"/>
                </a:solidFill>
                <a:highlight>
                  <a:srgbClr val="00FFFF"/>
                </a:highlight>
                <a:latin typeface="Aharoni" panose="02010803020104030203" pitchFamily="2" charset="-79"/>
                <a:cs typeface="Aharoni" panose="02010803020104030203" pitchFamily="2" charset="-79"/>
              </a:rPr>
              <a:t>Souvorov</a:t>
            </a:r>
            <a:endParaRPr lang="en-US" altLang="ja-JP" sz="1400">
              <a:solidFill>
                <a:prstClr val="black"/>
              </a:solidFill>
              <a:highlight>
                <a:srgbClr val="00FFFF"/>
              </a:highlight>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Tatiana </a:t>
            </a:r>
            <a:r>
              <a:rPr lang="en-US" altLang="ja-JP" sz="1400" err="1">
                <a:solidFill>
                  <a:prstClr val="black"/>
                </a:solidFill>
                <a:latin typeface="Aharoni" panose="02010803020104030203" pitchFamily="2" charset="-79"/>
                <a:cs typeface="Aharoni" panose="02010803020104030203" pitchFamily="2" charset="-79"/>
              </a:rPr>
              <a:t>Tatusova</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Francoise </a:t>
            </a:r>
            <a:r>
              <a:rPr lang="en-US" altLang="ja-JP" sz="1400" err="1">
                <a:solidFill>
                  <a:prstClr val="black"/>
                </a:solidFill>
                <a:latin typeface="Aharoni" panose="02010803020104030203" pitchFamily="2" charset="-79"/>
                <a:cs typeface="Aharoni" panose="02010803020104030203" pitchFamily="2" charset="-79"/>
              </a:rPr>
              <a:t>Thibaud</a:t>
            </a:r>
            <a:r>
              <a:rPr lang="en-US" altLang="ja-JP" sz="1400">
                <a:solidFill>
                  <a:prstClr val="black"/>
                </a:solidFill>
                <a:latin typeface="Aharoni" panose="02010803020104030203" pitchFamily="2" charset="-79"/>
                <a:cs typeface="Aharoni" panose="02010803020104030203" pitchFamily="2" charset="-79"/>
              </a:rPr>
              <a:t>-Nissen</a:t>
            </a:r>
          </a:p>
          <a:p>
            <a:r>
              <a:rPr lang="en-US" sz="1400">
                <a:solidFill>
                  <a:prstClr val="black"/>
                </a:solidFill>
                <a:latin typeface="Aharoni" panose="02010803020104030203" pitchFamily="2" charset="-79"/>
                <a:cs typeface="Aharoni" panose="02010803020104030203" pitchFamily="2" charset="-79"/>
              </a:rPr>
              <a:t>Igor Tolstoy</a:t>
            </a:r>
          </a:p>
          <a:p>
            <a:r>
              <a:rPr lang="en-US" sz="1400">
                <a:solidFill>
                  <a:prstClr val="black"/>
                </a:solidFill>
                <a:highlight>
                  <a:srgbClr val="00FF00"/>
                </a:highlight>
                <a:latin typeface="Aharoni" panose="02010803020104030203" pitchFamily="2" charset="-79"/>
                <a:cs typeface="Aharoni" panose="02010803020104030203" pitchFamily="2" charset="-79"/>
              </a:rPr>
              <a:t>Ed Wachtel</a:t>
            </a:r>
            <a:br>
              <a:rPr lang="en-US" sz="1400">
                <a:solidFill>
                  <a:prstClr val="black"/>
                </a:solidFill>
                <a:latin typeface="Aharoni" panose="02010803020104030203" pitchFamily="2" charset="-79"/>
                <a:cs typeface="Aharoni" panose="02010803020104030203" pitchFamily="2" charset="-79"/>
              </a:rPr>
            </a:br>
            <a:r>
              <a:rPr lang="en-US" sz="1400">
                <a:solidFill>
                  <a:prstClr val="black"/>
                </a:solidFill>
                <a:latin typeface="Aharoni" panose="02010803020104030203" pitchFamily="2" charset="-79"/>
                <a:cs typeface="Aharoni" panose="02010803020104030203" pitchFamily="2" charset="-79"/>
              </a:rPr>
              <a:t>Lukas Wagner</a:t>
            </a:r>
          </a:p>
          <a:p>
            <a:r>
              <a:rPr lang="en-US" sz="1400">
                <a:solidFill>
                  <a:prstClr val="black"/>
                </a:solidFill>
                <a:highlight>
                  <a:srgbClr val="00FF00"/>
                </a:highlight>
                <a:latin typeface="Aharoni" panose="02010803020104030203" pitchFamily="2" charset="-79"/>
                <a:cs typeface="Aharoni" panose="02010803020104030203" pitchFamily="2" charset="-79"/>
              </a:rPr>
              <a:t>Jay Worley</a:t>
            </a:r>
          </a:p>
          <a:p>
            <a:r>
              <a:rPr lang="en-US" sz="1400" err="1">
                <a:solidFill>
                  <a:prstClr val="black"/>
                </a:solidFill>
                <a:latin typeface="Aharoni" panose="02010803020104030203" pitchFamily="2" charset="-79"/>
                <a:cs typeface="Aharoni" panose="02010803020104030203" pitchFamily="2" charset="-79"/>
              </a:rPr>
              <a:t>Hlavina</a:t>
            </a:r>
            <a:r>
              <a:rPr lang="en-US" sz="1400">
                <a:solidFill>
                  <a:prstClr val="black"/>
                </a:solidFill>
                <a:latin typeface="Aharoni" panose="02010803020104030203" pitchFamily="2" charset="-79"/>
                <a:cs typeface="Aharoni" panose="02010803020104030203" pitchFamily="2" charset="-79"/>
              </a:rPr>
              <a:t> </a:t>
            </a:r>
            <a:r>
              <a:rPr lang="en-US" sz="1400" err="1">
                <a:solidFill>
                  <a:prstClr val="black"/>
                </a:solidFill>
                <a:latin typeface="Aharoni" panose="02010803020104030203" pitchFamily="2" charset="-79"/>
                <a:cs typeface="Aharoni" panose="02010803020104030203" pitchFamily="2" charset="-79"/>
              </a:rPr>
              <a:t>Wratko</a:t>
            </a:r>
            <a:endParaRPr lang="en-US" sz="1400">
              <a:solidFill>
                <a:prstClr val="black"/>
              </a:solidFill>
              <a:latin typeface="Aharoni" panose="02010803020104030203" pitchFamily="2" charset="-79"/>
              <a:cs typeface="Aharoni" panose="02010803020104030203" pitchFamily="2" charset="-79"/>
            </a:endParaRPr>
          </a:p>
          <a:p>
            <a:r>
              <a:rPr lang="en-US" altLang="ja-JP" sz="1400" err="1">
                <a:solidFill>
                  <a:prstClr val="black"/>
                </a:solidFill>
                <a:latin typeface="Aharoni" panose="02010803020104030203" pitchFamily="2" charset="-79"/>
                <a:cs typeface="Aharoni" panose="02010803020104030203" pitchFamily="2" charset="-79"/>
              </a:rPr>
              <a:t>Chunlin</a:t>
            </a:r>
            <a:r>
              <a:rPr lang="en-US" altLang="ja-JP" sz="1400">
                <a:solidFill>
                  <a:prstClr val="black"/>
                </a:solidFill>
                <a:latin typeface="Aharoni" panose="02010803020104030203" pitchFamily="2" charset="-79"/>
                <a:cs typeface="Aharoni" panose="02010803020104030203" pitchFamily="2" charset="-79"/>
              </a:rPr>
              <a:t> Xiao</a:t>
            </a:r>
          </a:p>
          <a:p>
            <a:r>
              <a:rPr lang="en-US" altLang="ja-JP" sz="1400">
                <a:solidFill>
                  <a:prstClr val="black"/>
                </a:solidFill>
                <a:highlight>
                  <a:srgbClr val="00FF00"/>
                </a:highlight>
                <a:latin typeface="Aharoni" panose="02010803020104030203" pitchFamily="2" charset="-79"/>
                <a:cs typeface="Aharoni" panose="02010803020104030203" pitchFamily="2" charset="-79"/>
              </a:rPr>
              <a:t>Alexander </a:t>
            </a:r>
            <a:r>
              <a:rPr lang="en-US" altLang="ja-JP" sz="1400" err="1">
                <a:solidFill>
                  <a:prstClr val="black"/>
                </a:solidFill>
                <a:highlight>
                  <a:srgbClr val="00FF00"/>
                </a:highlight>
                <a:latin typeface="Aharoni" panose="02010803020104030203" pitchFamily="2" charset="-79"/>
                <a:cs typeface="Aharoni" panose="02010803020104030203" pitchFamily="2" charset="-79"/>
              </a:rPr>
              <a:t>Zasypkin</a:t>
            </a:r>
            <a:endParaRPr lang="en-US" sz="1400">
              <a:solidFill>
                <a:prstClr val="black"/>
              </a:solidFill>
              <a:highlight>
                <a:srgbClr val="00FF00"/>
              </a:highlight>
              <a:latin typeface="Aharoni" panose="02010803020104030203" pitchFamily="2" charset="-79"/>
              <a:cs typeface="Aharoni" panose="02010803020104030203" pitchFamily="2" charset="-79"/>
            </a:endParaRPr>
          </a:p>
          <a:p>
            <a:r>
              <a:rPr lang="en-US" sz="1400">
                <a:solidFill>
                  <a:prstClr val="black"/>
                </a:solidFill>
                <a:latin typeface="Aharoni" panose="02010803020104030203" pitchFamily="2" charset="-79"/>
                <a:cs typeface="Aharoni" panose="02010803020104030203" pitchFamily="2" charset="-79"/>
              </a:rPr>
              <a:t>Eugene </a:t>
            </a:r>
            <a:r>
              <a:rPr lang="en-US" sz="1400" err="1">
                <a:solidFill>
                  <a:prstClr val="black"/>
                </a:solidFill>
                <a:latin typeface="Aharoni" panose="02010803020104030203" pitchFamily="2" charset="-79"/>
                <a:cs typeface="Aharoni" panose="02010803020104030203" pitchFamily="2" charset="-79"/>
              </a:rPr>
              <a:t>Yaschenko</a:t>
            </a:r>
            <a:br>
              <a:rPr lang="en-US" sz="1400">
                <a:solidFill>
                  <a:prstClr val="black"/>
                </a:solidFill>
                <a:latin typeface="Aharoni" panose="02010803020104030203" pitchFamily="2" charset="-79"/>
                <a:cs typeface="Aharoni" panose="02010803020104030203" pitchFamily="2" charset="-79"/>
              </a:rPr>
            </a:br>
            <a:r>
              <a:rPr lang="en-US" sz="1400">
                <a:solidFill>
                  <a:prstClr val="black"/>
                </a:solidFill>
                <a:latin typeface="Aharoni" panose="02010803020104030203" pitchFamily="2" charset="-79"/>
                <a:cs typeface="Aharoni" panose="02010803020104030203" pitchFamily="2" charset="-79"/>
              </a:rPr>
              <a:t>Mingzhang Yang</a:t>
            </a:r>
          </a:p>
          <a:p>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David Lipman</a:t>
            </a:r>
          </a:p>
          <a:p>
            <a:r>
              <a:rPr lang="en-US" altLang="ja-JP" sz="1400">
                <a:solidFill>
                  <a:prstClr val="black"/>
                </a:solidFill>
                <a:latin typeface="Aharoni" panose="02010803020104030203" pitchFamily="2" charset="-79"/>
                <a:cs typeface="Aharoni" panose="02010803020104030203" pitchFamily="2" charset="-79"/>
              </a:rPr>
              <a:t>James </a:t>
            </a:r>
            <a:r>
              <a:rPr lang="en-US" altLang="ja-JP" sz="1400" err="1">
                <a:solidFill>
                  <a:prstClr val="black"/>
                </a:solidFill>
                <a:latin typeface="Aharoni" panose="02010803020104030203" pitchFamily="2" charset="-79"/>
                <a:cs typeface="Aharoni" panose="02010803020104030203" pitchFamily="2" charset="-79"/>
              </a:rPr>
              <a:t>Ostell</a:t>
            </a:r>
            <a:endParaRPr lang="en-US" altLang="ja-JP" sz="1400">
              <a:solidFill>
                <a:prstClr val="black"/>
              </a:solidFill>
              <a:latin typeface="Aharoni" panose="02010803020104030203" pitchFamily="2" charset="-79"/>
              <a:cs typeface="Aharoni" panose="02010803020104030203" pitchFamily="2" charset="-79"/>
            </a:endParaRPr>
          </a:p>
          <a:p>
            <a:r>
              <a:rPr lang="en-US" altLang="ja-JP" sz="1400">
                <a:solidFill>
                  <a:prstClr val="black"/>
                </a:solidFill>
                <a:latin typeface="Aharoni" panose="02010803020104030203" pitchFamily="2" charset="-79"/>
                <a:cs typeface="Aharoni" panose="02010803020104030203" pitchFamily="2" charset="-79"/>
              </a:rPr>
              <a:t>Kim Pruitt</a:t>
            </a:r>
          </a:p>
          <a:p>
            <a:r>
              <a:rPr lang="en-US" altLang="ja-JP" sz="1400">
                <a:solidFill>
                  <a:prstClr val="black"/>
                </a:solidFill>
                <a:latin typeface="Aharoni" panose="02010803020104030203" pitchFamily="2" charset="-79"/>
                <a:cs typeface="Aharoni" panose="02010803020104030203" pitchFamily="2" charset="-79"/>
              </a:rPr>
              <a:t>Stephen Sherry</a:t>
            </a:r>
          </a:p>
        </p:txBody>
      </p:sp>
      <p:sp>
        <p:nvSpPr>
          <p:cNvPr id="14" name="TextBox 13">
            <a:extLst>
              <a:ext uri="{FF2B5EF4-FFF2-40B4-BE49-F238E27FC236}">
                <a16:creationId xmlns:a16="http://schemas.microsoft.com/office/drawing/2014/main" id="{398044D6-119C-43CB-B249-9C2CA47D5684}"/>
              </a:ext>
            </a:extLst>
          </p:cNvPr>
          <p:cNvSpPr txBox="1"/>
          <p:nvPr/>
        </p:nvSpPr>
        <p:spPr>
          <a:xfrm>
            <a:off x="6542644" y="3956889"/>
            <a:ext cx="4145494" cy="523220"/>
          </a:xfrm>
          <a:prstGeom prst="rect">
            <a:avLst/>
          </a:prstGeom>
          <a:noFill/>
        </p:spPr>
        <p:txBody>
          <a:bodyPr wrap="none" rtlCol="0">
            <a:spAutoFit/>
          </a:bodyPr>
          <a:lstStyle/>
          <a:p>
            <a:r>
              <a:rPr lang="en-US" sz="2800" b="1">
                <a:highlight>
                  <a:srgbClr val="FFFF00"/>
                </a:highlight>
              </a:rPr>
              <a:t>pd-help@ncbi.nlm.nih.gov</a:t>
            </a:r>
          </a:p>
        </p:txBody>
      </p:sp>
      <p:sp>
        <p:nvSpPr>
          <p:cNvPr id="20" name="Title 19">
            <a:extLst>
              <a:ext uri="{FF2B5EF4-FFF2-40B4-BE49-F238E27FC236}">
                <a16:creationId xmlns:a16="http://schemas.microsoft.com/office/drawing/2014/main" id="{5C32FF8C-528E-4829-BCED-107991075082}"/>
              </a:ext>
            </a:extLst>
          </p:cNvPr>
          <p:cNvSpPr txBox="1">
            <a:spLocks noGrp="1"/>
          </p:cNvSpPr>
          <p:nvPr>
            <p:ph type="title" idx="4294967295"/>
          </p:nvPr>
        </p:nvSpPr>
        <p:spPr>
          <a:xfrm>
            <a:off x="4349883" y="234103"/>
            <a:ext cx="3006464" cy="46166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Acknowledgements</a:t>
            </a:r>
          </a:p>
        </p:txBody>
      </p:sp>
      <p:sp>
        <p:nvSpPr>
          <p:cNvPr id="15" name="TextBox 8">
            <a:extLst>
              <a:ext uri="{FF2B5EF4-FFF2-40B4-BE49-F238E27FC236}">
                <a16:creationId xmlns:a16="http://schemas.microsoft.com/office/drawing/2014/main" id="{687876ED-1B6C-4E6D-8A6D-B4DCE53E371A}"/>
              </a:ext>
            </a:extLst>
          </p:cNvPr>
          <p:cNvSpPr txBox="1">
            <a:spLocks noChangeArrowheads="1"/>
          </p:cNvSpPr>
          <p:nvPr/>
        </p:nvSpPr>
        <p:spPr bwMode="auto">
          <a:xfrm>
            <a:off x="9023900" y="772682"/>
            <a:ext cx="1664238"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400">
                <a:solidFill>
                  <a:prstClr val="black"/>
                </a:solidFill>
                <a:latin typeface="Aharoni" panose="02010803020104030203" pitchFamily="2" charset="-79"/>
                <a:cs typeface="Aharoni" panose="02010803020104030203" pitchFamily="2" charset="-79"/>
              </a:rPr>
              <a:t>ASM</a:t>
            </a:r>
          </a:p>
          <a:p>
            <a:pPr eaLnBrk="1" hangingPunct="1"/>
            <a:r>
              <a:rPr lang="en-US" sz="1400">
                <a:solidFill>
                  <a:prstClr val="black"/>
                </a:solidFill>
                <a:latin typeface="Aharoni" panose="02010803020104030203" pitchFamily="2" charset="-79"/>
                <a:cs typeface="Aharoni" panose="02010803020104030203" pitchFamily="2" charset="-79"/>
              </a:rPr>
              <a:t>APHL</a:t>
            </a:r>
          </a:p>
          <a:p>
            <a:pPr eaLnBrk="1" hangingPunct="1"/>
            <a:r>
              <a:rPr lang="en-US" sz="1400">
                <a:solidFill>
                  <a:prstClr val="black"/>
                </a:solidFill>
                <a:latin typeface="Aharoni" panose="02010803020104030203" pitchFamily="2" charset="-79"/>
                <a:cs typeface="Aharoni" panose="02010803020104030203" pitchFamily="2" charset="-79"/>
              </a:rPr>
              <a:t>BWH</a:t>
            </a:r>
          </a:p>
          <a:p>
            <a:pPr eaLnBrk="1" hangingPunct="1"/>
            <a:r>
              <a:rPr lang="en-US" sz="1400">
                <a:solidFill>
                  <a:prstClr val="black"/>
                </a:solidFill>
                <a:latin typeface="Aharoni" panose="02010803020104030203" pitchFamily="2" charset="-79"/>
                <a:cs typeface="Aharoni" panose="02010803020104030203" pitchFamily="2" charset="-79"/>
              </a:rPr>
              <a:t>CDC</a:t>
            </a:r>
          </a:p>
          <a:p>
            <a:pPr eaLnBrk="1" hangingPunct="1"/>
            <a:r>
              <a:rPr lang="en-US" sz="1400">
                <a:solidFill>
                  <a:prstClr val="black"/>
                </a:solidFill>
                <a:latin typeface="Aharoni" panose="02010803020104030203" pitchFamily="2" charset="-79"/>
                <a:cs typeface="Aharoni" panose="02010803020104030203" pitchFamily="2" charset="-79"/>
              </a:rPr>
              <a:t>FDA/CFSAN</a:t>
            </a:r>
          </a:p>
          <a:p>
            <a:pPr eaLnBrk="1" hangingPunct="1"/>
            <a:r>
              <a:rPr lang="en-US" sz="1400">
                <a:solidFill>
                  <a:prstClr val="black"/>
                </a:solidFill>
                <a:latin typeface="Aharoni" panose="02010803020104030203" pitchFamily="2" charset="-79"/>
                <a:cs typeface="Aharoni" panose="02010803020104030203" pitchFamily="2" charset="-79"/>
              </a:rPr>
              <a:t>FDA/CVM</a:t>
            </a:r>
          </a:p>
          <a:p>
            <a:pPr eaLnBrk="1" hangingPunct="1"/>
            <a:r>
              <a:rPr lang="en-US" sz="1400" err="1">
                <a:solidFill>
                  <a:prstClr val="black"/>
                </a:solidFill>
                <a:latin typeface="Aharoni" panose="02010803020104030203" pitchFamily="2" charset="-79"/>
                <a:cs typeface="Aharoni" panose="02010803020104030203" pitchFamily="2" charset="-79"/>
              </a:rPr>
              <a:t>GenFS</a:t>
            </a:r>
            <a:endParaRPr lang="en-US" sz="1400">
              <a:solidFill>
                <a:prstClr val="black"/>
              </a:solidFill>
              <a:latin typeface="Aharoni" panose="02010803020104030203" pitchFamily="2" charset="-79"/>
              <a:cs typeface="Aharoni" panose="02010803020104030203" pitchFamily="2" charset="-79"/>
            </a:endParaRPr>
          </a:p>
          <a:p>
            <a:pPr eaLnBrk="1" hangingPunct="1"/>
            <a:r>
              <a:rPr lang="en-US" sz="1400">
                <a:solidFill>
                  <a:prstClr val="black"/>
                </a:solidFill>
                <a:latin typeface="Aharoni" panose="02010803020104030203" pitchFamily="2" charset="-79"/>
                <a:cs typeface="Aharoni" panose="02010803020104030203" pitchFamily="2" charset="-79"/>
              </a:rPr>
              <a:t>USDA-FSIS</a:t>
            </a:r>
          </a:p>
          <a:p>
            <a:pPr eaLnBrk="1" hangingPunct="1"/>
            <a:r>
              <a:rPr lang="en-US" sz="1400">
                <a:solidFill>
                  <a:prstClr val="black"/>
                </a:solidFill>
                <a:latin typeface="Aharoni" panose="02010803020104030203" pitchFamily="2" charset="-79"/>
                <a:cs typeface="Aharoni" panose="02010803020104030203" pitchFamily="2" charset="-79"/>
              </a:rPr>
              <a:t>PHAC/CFIA</a:t>
            </a:r>
          </a:p>
          <a:p>
            <a:pPr eaLnBrk="1" hangingPunct="1"/>
            <a:r>
              <a:rPr lang="en-US" sz="1400">
                <a:solidFill>
                  <a:prstClr val="black"/>
                </a:solidFill>
                <a:latin typeface="Aharoni" panose="02010803020104030203" pitchFamily="2" charset="-79"/>
                <a:cs typeface="Aharoni" panose="02010803020104030203" pitchFamily="2" charset="-79"/>
              </a:rPr>
              <a:t>PHE/FERA</a:t>
            </a:r>
          </a:p>
          <a:p>
            <a:pPr eaLnBrk="1" hangingPunct="1"/>
            <a:r>
              <a:rPr lang="en-US" sz="1400">
                <a:solidFill>
                  <a:prstClr val="black"/>
                </a:solidFill>
                <a:latin typeface="Aharoni" panose="02010803020104030203" pitchFamily="2" charset="-79"/>
                <a:cs typeface="Aharoni" panose="02010803020104030203" pitchFamily="2" charset="-79"/>
              </a:rPr>
              <a:t>NIAID</a:t>
            </a:r>
          </a:p>
          <a:p>
            <a:pPr eaLnBrk="1" hangingPunct="1"/>
            <a:r>
              <a:rPr lang="en-US" sz="1400">
                <a:solidFill>
                  <a:prstClr val="black"/>
                </a:solidFill>
                <a:latin typeface="Aharoni" panose="02010803020104030203" pitchFamily="2" charset="-79"/>
                <a:cs typeface="Aharoni" panose="02010803020104030203" pitchFamily="2" charset="-79"/>
              </a:rPr>
              <a:t>Wadsworth/MDH</a:t>
            </a:r>
          </a:p>
        </p:txBody>
      </p:sp>
    </p:spTree>
    <p:extLst>
      <p:ext uri="{BB962C8B-B14F-4D97-AF65-F5344CB8AC3E}">
        <p14:creationId xmlns:p14="http://schemas.microsoft.com/office/powerpoint/2010/main" val="132116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CBI Colors 1">
      <a:dk1>
        <a:srgbClr val="000000"/>
      </a:dk1>
      <a:lt1>
        <a:srgbClr val="FFFFFF"/>
      </a:lt1>
      <a:dk2>
        <a:srgbClr val="44546A"/>
      </a:dk2>
      <a:lt2>
        <a:srgbClr val="E7E6E6"/>
      </a:lt2>
      <a:accent1>
        <a:srgbClr val="0071BC"/>
      </a:accent1>
      <a:accent2>
        <a:srgbClr val="AEB0B5"/>
      </a:accent2>
      <a:accent3>
        <a:srgbClr val="00A6D2"/>
      </a:accent3>
      <a:accent4>
        <a:srgbClr val="981B1E"/>
      </a:accent4>
      <a:accent5>
        <a:srgbClr val="002455"/>
      </a:accent5>
      <a:accent6>
        <a:srgbClr val="2E8540"/>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BI_2022_Slide_Template" id="{1872C63E-9560-CF43-AB3E-C39C8884ED3E}" vid="{C7955940-B602-9148-A035-87A88F89078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3443</TotalTime>
  <Words>1547</Words>
  <Application>Microsoft Macintosh PowerPoint</Application>
  <PresentationFormat>Widescreen</PresentationFormat>
  <Paragraphs>204</Paragraphs>
  <Slides>15</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Abadi</vt:lpstr>
      <vt:lpstr>Aharoni</vt:lpstr>
      <vt:lpstr>Arial</vt:lpstr>
      <vt:lpstr>Arial Nova</vt:lpstr>
      <vt:lpstr>Calibri</vt:lpstr>
      <vt:lpstr>Calibri Light</vt:lpstr>
      <vt:lpstr>Gill Sans MT</vt:lpstr>
      <vt:lpstr>Helvetica</vt:lpstr>
      <vt:lpstr>Office Theme</vt:lpstr>
      <vt:lpstr>1_Office Theme</vt:lpstr>
      <vt:lpstr>ASM-NGS Workshop NCBI Pathogen Detection</vt:lpstr>
      <vt:lpstr>NCBI Pathogen Detection Pipeline</vt:lpstr>
      <vt:lpstr>Pathogen Detection Analysis goals</vt:lpstr>
      <vt:lpstr>Are these isolates clonally related?  What is the anti-microbial resistance, stress response, and virulence gene repertoire of this isolate? </vt:lpstr>
      <vt:lpstr>Pathogen Detection Pipeline</vt:lpstr>
      <vt:lpstr>Assembly</vt:lpstr>
      <vt:lpstr>A note about our assemblies</vt:lpstr>
      <vt:lpstr>AMRFinderPlus</vt:lpstr>
      <vt:lpstr>AMRFinderPlus Uses a Curated Database, HMMs and BLAST to Identify AMR genes</vt:lpstr>
      <vt:lpstr>AMRFinderPlus - Large Scale Requires Concise Information</vt:lpstr>
      <vt:lpstr>AMRFinderPlus Uses a Curated Hierarchy </vt:lpstr>
      <vt:lpstr>Reference databases Data used by AMRFinderPlus to identify genes and point mutations</vt:lpstr>
      <vt:lpstr>PowerPoint Presentation</vt:lpstr>
      <vt:lpstr>Understanding AMRFinderPlus: Class and Subclass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Feldgarden</dc:creator>
  <cp:lastModifiedBy>Prasad, Arjun (NIH/NLM/NCBI) [E]</cp:lastModifiedBy>
  <cp:revision>4</cp:revision>
  <dcterms:created xsi:type="dcterms:W3CDTF">2024-09-18T19:04:04Z</dcterms:created>
  <dcterms:modified xsi:type="dcterms:W3CDTF">2024-10-07T15:31:49Z</dcterms:modified>
</cp:coreProperties>
</file>